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nva Sans Bold" panose="020B0604020202020204" charset="0"/>
      <p:regular r:id="rId25"/>
    </p:embeddedFont>
    <p:embeddedFont>
      <p:font typeface="Garet ExtraBold" panose="020B0604020202020204" charset="0"/>
      <p:regular r:id="rId26"/>
    </p:embeddedFont>
    <p:embeddedFont>
      <p:font typeface="Roboto" panose="02000000000000000000" pitchFamily="2" charset="0"/>
      <p:regular r:id="rId27"/>
      <p:bold r:id="rId28"/>
      <p:italic r:id="rId29"/>
      <p:boldItalic r:id="rId30"/>
    </p:embeddedFont>
    <p:embeddedFont>
      <p:font typeface="Roboto Bold" panose="02000000000000000000"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269" r="-34269"/>
            </a:stretch>
          </a:blipFill>
        </p:spPr>
      </p:sp>
      <p:sp>
        <p:nvSpPr>
          <p:cNvPr id="3" name="Freeform 3"/>
          <p:cNvSpPr/>
          <p:nvPr/>
        </p:nvSpPr>
        <p:spPr>
          <a:xfrm>
            <a:off x="13021656" y="0"/>
            <a:ext cx="5266344" cy="3299664"/>
          </a:xfrm>
          <a:custGeom>
            <a:avLst/>
            <a:gdLst/>
            <a:ahLst/>
            <a:cxnLst/>
            <a:rect l="l" t="t" r="r" b="b"/>
            <a:pathLst>
              <a:path w="5266344" h="3299664">
                <a:moveTo>
                  <a:pt x="0" y="0"/>
                </a:moveTo>
                <a:lnTo>
                  <a:pt x="5266344" y="0"/>
                </a:lnTo>
                <a:lnTo>
                  <a:pt x="5266344" y="3299664"/>
                </a:lnTo>
                <a:lnTo>
                  <a:pt x="0" y="3299664"/>
                </a:lnTo>
                <a:lnTo>
                  <a:pt x="0" y="0"/>
                </a:lnTo>
                <a:close/>
              </a:path>
            </a:pathLst>
          </a:custGeom>
          <a:blipFill>
            <a:blip r:embed="rId3"/>
            <a:stretch>
              <a:fillRect t="-9850" b="-9850"/>
            </a:stretch>
          </a:blipFill>
        </p:spPr>
      </p:sp>
      <p:sp>
        <p:nvSpPr>
          <p:cNvPr id="4" name="Freeform 4"/>
          <p:cNvSpPr/>
          <p:nvPr/>
        </p:nvSpPr>
        <p:spPr>
          <a:xfrm>
            <a:off x="0" y="0"/>
            <a:ext cx="4780224" cy="2836538"/>
          </a:xfrm>
          <a:custGeom>
            <a:avLst/>
            <a:gdLst/>
            <a:ahLst/>
            <a:cxnLst/>
            <a:rect l="l" t="t" r="r" b="b"/>
            <a:pathLst>
              <a:path w="4780224" h="2836538">
                <a:moveTo>
                  <a:pt x="0" y="0"/>
                </a:moveTo>
                <a:lnTo>
                  <a:pt x="4780224" y="0"/>
                </a:lnTo>
                <a:lnTo>
                  <a:pt x="4780224" y="2836538"/>
                </a:lnTo>
                <a:lnTo>
                  <a:pt x="0" y="2836538"/>
                </a:lnTo>
                <a:lnTo>
                  <a:pt x="0" y="0"/>
                </a:lnTo>
                <a:close/>
              </a:path>
            </a:pathLst>
          </a:custGeom>
          <a:blipFill>
            <a:blip r:embed="rId4"/>
            <a:stretch>
              <a:fillRect l="-2745" r="-2745"/>
            </a:stretch>
          </a:blipFill>
        </p:spPr>
      </p:sp>
      <p:sp>
        <p:nvSpPr>
          <p:cNvPr id="5" name="Freeform 5"/>
          <p:cNvSpPr/>
          <p:nvPr/>
        </p:nvSpPr>
        <p:spPr>
          <a:xfrm>
            <a:off x="13021656" y="7038638"/>
            <a:ext cx="5774866" cy="3248362"/>
          </a:xfrm>
          <a:custGeom>
            <a:avLst/>
            <a:gdLst/>
            <a:ahLst/>
            <a:cxnLst/>
            <a:rect l="l" t="t" r="r" b="b"/>
            <a:pathLst>
              <a:path w="5774866" h="3248362">
                <a:moveTo>
                  <a:pt x="0" y="0"/>
                </a:moveTo>
                <a:lnTo>
                  <a:pt x="5774866" y="0"/>
                </a:lnTo>
                <a:lnTo>
                  <a:pt x="5774866" y="3248362"/>
                </a:lnTo>
                <a:lnTo>
                  <a:pt x="0" y="3248362"/>
                </a:lnTo>
                <a:lnTo>
                  <a:pt x="0" y="0"/>
                </a:lnTo>
                <a:close/>
              </a:path>
            </a:pathLst>
          </a:custGeom>
          <a:blipFill>
            <a:blip r:embed="rId5"/>
            <a:stretch>
              <a:fillRect/>
            </a:stretch>
          </a:blipFill>
        </p:spPr>
      </p:sp>
      <p:sp>
        <p:nvSpPr>
          <p:cNvPr id="6" name="TextBox 6"/>
          <p:cNvSpPr txBox="1"/>
          <p:nvPr/>
        </p:nvSpPr>
        <p:spPr>
          <a:xfrm>
            <a:off x="474765" y="3137739"/>
            <a:ext cx="16548049" cy="3133725"/>
          </a:xfrm>
          <a:prstGeom prst="rect">
            <a:avLst/>
          </a:prstGeom>
        </p:spPr>
        <p:txBody>
          <a:bodyPr lIns="0" tIns="0" rIns="0" bIns="0" rtlCol="0" anchor="t">
            <a:spAutoFit/>
          </a:bodyPr>
          <a:lstStyle/>
          <a:p>
            <a:pPr algn="l">
              <a:lnSpc>
                <a:spcPts val="12599"/>
              </a:lnSpc>
            </a:pPr>
            <a:r>
              <a:rPr lang="en-US" sz="9000" spc="-513">
                <a:solidFill>
                  <a:srgbClr val="38E6D6"/>
                </a:solidFill>
                <a:latin typeface="Garet ExtraBold"/>
                <a:ea typeface="Garet ExtraBold"/>
                <a:cs typeface="Garet ExtraBold"/>
                <a:sym typeface="Garet ExtraBold"/>
              </a:rPr>
              <a:t>PREDICTIVE MODELS FOR BITCOIN PRICE DYNAMICS</a:t>
            </a:r>
          </a:p>
        </p:txBody>
      </p:sp>
      <p:sp>
        <p:nvSpPr>
          <p:cNvPr id="7" name="TextBox 7"/>
          <p:cNvSpPr txBox="1"/>
          <p:nvPr/>
        </p:nvSpPr>
        <p:spPr>
          <a:xfrm>
            <a:off x="711251" y="5302607"/>
            <a:ext cx="8728015" cy="4777742"/>
          </a:xfrm>
          <a:prstGeom prst="rect">
            <a:avLst/>
          </a:prstGeom>
        </p:spPr>
        <p:txBody>
          <a:bodyPr lIns="0" tIns="0" rIns="0" bIns="0" rtlCol="0" anchor="t">
            <a:spAutoFit/>
          </a:bodyPr>
          <a:lstStyle/>
          <a:p>
            <a:pPr algn="ctr">
              <a:lnSpc>
                <a:spcPts val="5459"/>
              </a:lnSpc>
            </a:pPr>
            <a:endParaRPr/>
          </a:p>
          <a:p>
            <a:pPr algn="ctr">
              <a:lnSpc>
                <a:spcPts val="5459"/>
              </a:lnSpc>
            </a:pPr>
            <a:r>
              <a:rPr lang="en-US" sz="3899">
                <a:solidFill>
                  <a:srgbClr val="FFFFFF"/>
                </a:solidFill>
                <a:latin typeface="Roboto"/>
                <a:ea typeface="Roboto"/>
                <a:cs typeface="Roboto"/>
                <a:sym typeface="Roboto"/>
              </a:rPr>
              <a:t>              </a:t>
            </a:r>
          </a:p>
          <a:p>
            <a:pPr algn="ctr">
              <a:lnSpc>
                <a:spcPts val="5459"/>
              </a:lnSpc>
            </a:pPr>
            <a:r>
              <a:rPr lang="en-US" sz="3899">
                <a:solidFill>
                  <a:srgbClr val="FFFFFF"/>
                </a:solidFill>
                <a:latin typeface="Roboto"/>
                <a:ea typeface="Roboto"/>
                <a:cs typeface="Roboto"/>
                <a:sym typeface="Roboto"/>
              </a:rPr>
              <a:t>20MIA1040              Tanmay Priyadarshi</a:t>
            </a:r>
          </a:p>
          <a:p>
            <a:pPr algn="ctr">
              <a:lnSpc>
                <a:spcPts val="5459"/>
              </a:lnSpc>
            </a:pPr>
            <a:r>
              <a:rPr lang="en-US" sz="3899">
                <a:solidFill>
                  <a:srgbClr val="FFFFFF"/>
                </a:solidFill>
                <a:latin typeface="Roboto"/>
                <a:ea typeface="Roboto"/>
                <a:cs typeface="Roboto"/>
                <a:sym typeface="Roboto"/>
              </a:rPr>
              <a:t>20MIA1081                      Gaurav Sharan</a:t>
            </a:r>
          </a:p>
          <a:p>
            <a:pPr algn="ctr">
              <a:lnSpc>
                <a:spcPts val="5459"/>
              </a:lnSpc>
            </a:pPr>
            <a:r>
              <a:rPr lang="en-US" sz="3899">
                <a:solidFill>
                  <a:srgbClr val="FFFFFF"/>
                </a:solidFill>
                <a:latin typeface="Roboto"/>
                <a:ea typeface="Roboto"/>
                <a:cs typeface="Roboto"/>
                <a:sym typeface="Roboto"/>
              </a:rPr>
              <a:t>20MIA1122                 Chetan Srivastava</a:t>
            </a:r>
          </a:p>
          <a:p>
            <a:pPr algn="ctr">
              <a:lnSpc>
                <a:spcPts val="5459"/>
              </a:lnSpc>
            </a:pPr>
            <a:endParaRPr lang="en-US" sz="3899">
              <a:solidFill>
                <a:srgbClr val="FFFFFF"/>
              </a:solidFill>
              <a:latin typeface="Roboto"/>
              <a:ea typeface="Roboto"/>
              <a:cs typeface="Roboto"/>
              <a:sym typeface="Roboto"/>
            </a:endParaRPr>
          </a:p>
          <a:p>
            <a:pPr algn="ctr">
              <a:lnSpc>
                <a:spcPts val="5459"/>
              </a:lnSpc>
            </a:pPr>
            <a:r>
              <a:rPr lang="en-US" sz="3899">
                <a:solidFill>
                  <a:srgbClr val="FFFFFF"/>
                </a:solidFill>
                <a:latin typeface="Roboto"/>
                <a:ea typeface="Roboto"/>
                <a:cs typeface="Roboto"/>
                <a:sym typeface="Roboto"/>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4006671" y="777981"/>
            <a:ext cx="10274659" cy="5898029"/>
          </a:xfrm>
          <a:custGeom>
            <a:avLst/>
            <a:gdLst/>
            <a:ahLst/>
            <a:cxnLst/>
            <a:rect l="l" t="t" r="r" b="b"/>
            <a:pathLst>
              <a:path w="10274659" h="5898029">
                <a:moveTo>
                  <a:pt x="0" y="0"/>
                </a:moveTo>
                <a:lnTo>
                  <a:pt x="10274658" y="0"/>
                </a:lnTo>
                <a:lnTo>
                  <a:pt x="10274658" y="5898029"/>
                </a:lnTo>
                <a:lnTo>
                  <a:pt x="0" y="5898029"/>
                </a:lnTo>
                <a:lnTo>
                  <a:pt x="0" y="0"/>
                </a:lnTo>
                <a:close/>
              </a:path>
            </a:pathLst>
          </a:custGeom>
          <a:blipFill>
            <a:blip r:embed="rId2"/>
            <a:stretch>
              <a:fillRect/>
            </a:stretch>
          </a:blipFill>
        </p:spPr>
      </p:sp>
      <p:sp>
        <p:nvSpPr>
          <p:cNvPr id="3" name="TextBox 3"/>
          <p:cNvSpPr txBox="1"/>
          <p:nvPr/>
        </p:nvSpPr>
        <p:spPr>
          <a:xfrm>
            <a:off x="0" y="7503029"/>
            <a:ext cx="18288000" cy="860425"/>
          </a:xfrm>
          <a:prstGeom prst="rect">
            <a:avLst/>
          </a:prstGeom>
        </p:spPr>
        <p:txBody>
          <a:bodyPr lIns="0" tIns="0" rIns="0" bIns="0" rtlCol="0" anchor="t">
            <a:spAutoFit/>
          </a:bodyPr>
          <a:lstStyle/>
          <a:p>
            <a:pPr algn="ctr">
              <a:lnSpc>
                <a:spcPts val="3499"/>
              </a:lnSpc>
              <a:spcBef>
                <a:spcPct val="0"/>
              </a:spcBef>
            </a:pPr>
            <a:r>
              <a:rPr lang="en-US" sz="2499" spc="-24">
                <a:solidFill>
                  <a:srgbClr val="FEFEFE"/>
                </a:solidFill>
                <a:latin typeface="Roboto Bold"/>
                <a:ea typeface="Roboto Bold"/>
                <a:cs typeface="Roboto Bold"/>
                <a:sym typeface="Roboto Bold"/>
              </a:rPr>
              <a:t>OVERALL, THE CHART REFLECTS THE FLUCTUATIONS IN BITCOIN PRICES WITHIN THESE TWO MONTHS, WITH BOTH MONTHS SHOWING A CONSIDERABLE GAP BETWEEN THE HIGHEST AND LOWEST TRADING PRICES.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4029372" y="696641"/>
            <a:ext cx="10229257" cy="6177979"/>
          </a:xfrm>
          <a:custGeom>
            <a:avLst/>
            <a:gdLst/>
            <a:ahLst/>
            <a:cxnLst/>
            <a:rect l="l" t="t" r="r" b="b"/>
            <a:pathLst>
              <a:path w="10229257" h="6177979">
                <a:moveTo>
                  <a:pt x="0" y="0"/>
                </a:moveTo>
                <a:lnTo>
                  <a:pt x="10229256" y="0"/>
                </a:lnTo>
                <a:lnTo>
                  <a:pt x="10229256" y="6177979"/>
                </a:lnTo>
                <a:lnTo>
                  <a:pt x="0" y="6177979"/>
                </a:lnTo>
                <a:lnTo>
                  <a:pt x="0" y="0"/>
                </a:lnTo>
                <a:close/>
              </a:path>
            </a:pathLst>
          </a:custGeom>
          <a:blipFill>
            <a:blip r:embed="rId2"/>
            <a:stretch>
              <a:fillRect/>
            </a:stretch>
          </a:blipFill>
        </p:spPr>
      </p:sp>
      <p:sp>
        <p:nvSpPr>
          <p:cNvPr id="3" name="TextBox 3"/>
          <p:cNvSpPr txBox="1"/>
          <p:nvPr/>
        </p:nvSpPr>
        <p:spPr>
          <a:xfrm>
            <a:off x="-208992" y="7177929"/>
            <a:ext cx="18288000" cy="1298575"/>
          </a:xfrm>
          <a:prstGeom prst="rect">
            <a:avLst/>
          </a:prstGeom>
        </p:spPr>
        <p:txBody>
          <a:bodyPr lIns="0" tIns="0" rIns="0" bIns="0" rtlCol="0" anchor="t">
            <a:spAutoFit/>
          </a:bodyPr>
          <a:lstStyle/>
          <a:p>
            <a:pPr algn="ctr">
              <a:lnSpc>
                <a:spcPts val="3499"/>
              </a:lnSpc>
              <a:spcBef>
                <a:spcPct val="0"/>
              </a:spcBef>
            </a:pPr>
            <a:r>
              <a:rPr lang="en-US" sz="2499" spc="-24">
                <a:solidFill>
                  <a:srgbClr val="FDFDFD"/>
                </a:solidFill>
                <a:latin typeface="Roboto Bold"/>
                <a:ea typeface="Roboto Bold"/>
                <a:cs typeface="Roboto Bold"/>
                <a:sym typeface="Roboto Bold"/>
              </a:rPr>
              <a:t>THERE IS A NOTABLE INCREASE IN BOTH THE OPENING AND CLOSING PRICES TOWARDS THE END OF THE YEAR, PARTICULARLY IN NOVEMBER AND DECEMBER. THIS TREND COULD INDICATE A BULLISH MARKET SENTIMENT OR INCREASED DEMAND FOR BITCOIN IN THE FINAL MONTHS OF 2015.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3986199" y="766306"/>
            <a:ext cx="10296552" cy="6154773"/>
          </a:xfrm>
          <a:custGeom>
            <a:avLst/>
            <a:gdLst/>
            <a:ahLst/>
            <a:cxnLst/>
            <a:rect l="l" t="t" r="r" b="b"/>
            <a:pathLst>
              <a:path w="10296552" h="6154773">
                <a:moveTo>
                  <a:pt x="0" y="0"/>
                </a:moveTo>
                <a:lnTo>
                  <a:pt x="10296552" y="0"/>
                </a:lnTo>
                <a:lnTo>
                  <a:pt x="10296552" y="6154772"/>
                </a:lnTo>
                <a:lnTo>
                  <a:pt x="0" y="6154772"/>
                </a:lnTo>
                <a:lnTo>
                  <a:pt x="0" y="0"/>
                </a:lnTo>
                <a:close/>
              </a:path>
            </a:pathLst>
          </a:custGeom>
          <a:blipFill>
            <a:blip r:embed="rId2"/>
            <a:stretch>
              <a:fillRect/>
            </a:stretch>
          </a:blipFill>
        </p:spPr>
      </p:sp>
      <p:sp>
        <p:nvSpPr>
          <p:cNvPr id="3" name="TextBox 3"/>
          <p:cNvSpPr txBox="1"/>
          <p:nvPr/>
        </p:nvSpPr>
        <p:spPr>
          <a:xfrm>
            <a:off x="0" y="7270815"/>
            <a:ext cx="18288000" cy="1298575"/>
          </a:xfrm>
          <a:prstGeom prst="rect">
            <a:avLst/>
          </a:prstGeom>
        </p:spPr>
        <p:txBody>
          <a:bodyPr lIns="0" tIns="0" rIns="0" bIns="0" rtlCol="0" anchor="t">
            <a:spAutoFit/>
          </a:bodyPr>
          <a:lstStyle/>
          <a:p>
            <a:pPr algn="ctr">
              <a:lnSpc>
                <a:spcPts val="3499"/>
              </a:lnSpc>
              <a:spcBef>
                <a:spcPct val="0"/>
              </a:spcBef>
            </a:pPr>
            <a:r>
              <a:rPr lang="en-US" sz="2499" spc="-24">
                <a:solidFill>
                  <a:srgbClr val="FDFDFD"/>
                </a:solidFill>
                <a:latin typeface="Roboto Bold"/>
                <a:ea typeface="Roboto Bold"/>
                <a:cs typeface="Roboto Bold"/>
                <a:sym typeface="Roboto Bold"/>
              </a:rPr>
              <a:t>IN THIS GRAPH, BOTH OPENING AND CLOSING PRICES SHOW SIGNIFICANT VOLATILITY THROUGHOUT THE YEAR. SOME MONTHS DISPLAY A HIGHER CLOSING PRICE COMPARED TO THE OPENING PRICE, SUGGESTING A POSITIVE GROWTH WITHIN THAT MONTH.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4074468" y="534092"/>
            <a:ext cx="10139063" cy="6139167"/>
          </a:xfrm>
          <a:custGeom>
            <a:avLst/>
            <a:gdLst/>
            <a:ahLst/>
            <a:cxnLst/>
            <a:rect l="l" t="t" r="r" b="b"/>
            <a:pathLst>
              <a:path w="10139063" h="6139167">
                <a:moveTo>
                  <a:pt x="0" y="0"/>
                </a:moveTo>
                <a:lnTo>
                  <a:pt x="10139064" y="0"/>
                </a:lnTo>
                <a:lnTo>
                  <a:pt x="10139064" y="6139167"/>
                </a:lnTo>
                <a:lnTo>
                  <a:pt x="0" y="6139167"/>
                </a:lnTo>
                <a:lnTo>
                  <a:pt x="0" y="0"/>
                </a:lnTo>
                <a:close/>
              </a:path>
            </a:pathLst>
          </a:custGeom>
          <a:blipFill>
            <a:blip r:embed="rId2"/>
            <a:stretch>
              <a:fillRect/>
            </a:stretch>
          </a:blipFill>
        </p:spPr>
      </p:sp>
      <p:sp>
        <p:nvSpPr>
          <p:cNvPr id="3" name="TextBox 3"/>
          <p:cNvSpPr txBox="1"/>
          <p:nvPr/>
        </p:nvSpPr>
        <p:spPr>
          <a:xfrm>
            <a:off x="0" y="7317257"/>
            <a:ext cx="18288000" cy="1298575"/>
          </a:xfrm>
          <a:prstGeom prst="rect">
            <a:avLst/>
          </a:prstGeom>
        </p:spPr>
        <p:txBody>
          <a:bodyPr lIns="0" tIns="0" rIns="0" bIns="0" rtlCol="0" anchor="t">
            <a:spAutoFit/>
          </a:bodyPr>
          <a:lstStyle/>
          <a:p>
            <a:pPr algn="ctr">
              <a:lnSpc>
                <a:spcPts val="3499"/>
              </a:lnSpc>
              <a:spcBef>
                <a:spcPct val="0"/>
              </a:spcBef>
            </a:pPr>
            <a:r>
              <a:rPr lang="en-US" sz="2499" spc="-24">
                <a:solidFill>
                  <a:srgbClr val="FEFEFE"/>
                </a:solidFill>
                <a:latin typeface="Roboto Bold"/>
                <a:ea typeface="Roboto Bold"/>
                <a:cs typeface="Roboto Bold"/>
                <a:sym typeface="Roboto Bold"/>
              </a:rPr>
              <a:t>IN JANUARY, BITCOIN'S PRICE RANGE BETWEEN HIGH AND LOW IS NARROWER COMPARED TO FEBRUARY AND MARCH, SUGGESTING LESS VOLATILITY AT THE START OF THE YEAR. FEBRUARY SHOWS THE GREATEST DISPARITY BETWEEN THE HIGH AND LOW PRICES, INDICATING A PERIOD OF HIGHER VOLATILITY.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3342782" y="3472107"/>
            <a:ext cx="11602435" cy="4756998"/>
          </a:xfrm>
          <a:custGeom>
            <a:avLst/>
            <a:gdLst/>
            <a:ahLst/>
            <a:cxnLst/>
            <a:rect l="l" t="t" r="r" b="b"/>
            <a:pathLst>
              <a:path w="11602435" h="4756998">
                <a:moveTo>
                  <a:pt x="0" y="0"/>
                </a:moveTo>
                <a:lnTo>
                  <a:pt x="11602436" y="0"/>
                </a:lnTo>
                <a:lnTo>
                  <a:pt x="11602436" y="4756999"/>
                </a:lnTo>
                <a:lnTo>
                  <a:pt x="0" y="4756999"/>
                </a:lnTo>
                <a:lnTo>
                  <a:pt x="0" y="0"/>
                </a:lnTo>
                <a:close/>
              </a:path>
            </a:pathLst>
          </a:custGeom>
          <a:blipFill>
            <a:blip r:embed="rId2"/>
            <a:stretch>
              <a:fillRect/>
            </a:stretch>
          </a:blipFill>
        </p:spPr>
      </p:sp>
      <p:sp>
        <p:nvSpPr>
          <p:cNvPr id="3" name="TextBox 3"/>
          <p:cNvSpPr txBox="1"/>
          <p:nvPr/>
        </p:nvSpPr>
        <p:spPr>
          <a:xfrm>
            <a:off x="4019669" y="455517"/>
            <a:ext cx="10248662" cy="2500630"/>
          </a:xfrm>
          <a:prstGeom prst="rect">
            <a:avLst/>
          </a:prstGeom>
        </p:spPr>
        <p:txBody>
          <a:bodyPr lIns="0" tIns="0" rIns="0" bIns="0" rtlCol="0" anchor="t">
            <a:spAutoFit/>
          </a:bodyPr>
          <a:lstStyle/>
          <a:p>
            <a:pPr algn="ctr">
              <a:lnSpc>
                <a:spcPts val="7279"/>
              </a:lnSpc>
            </a:pPr>
            <a:r>
              <a:rPr lang="en-US" sz="5199">
                <a:solidFill>
                  <a:srgbClr val="6CE5E8"/>
                </a:solidFill>
                <a:latin typeface="Canva Sans Bold"/>
                <a:ea typeface="Canva Sans Bold"/>
                <a:cs typeface="Canva Sans Bold"/>
                <a:sym typeface="Canva Sans Bold"/>
              </a:rPr>
              <a:t>Prediction Using ARIMA MODEL</a:t>
            </a:r>
          </a:p>
          <a:p>
            <a:pPr algn="ctr">
              <a:lnSpc>
                <a:spcPts val="13159"/>
              </a:lnSpc>
            </a:pPr>
            <a:endParaRPr lang="en-US" sz="5199">
              <a:solidFill>
                <a:srgbClr val="6CE5E8"/>
              </a:solidFill>
              <a:latin typeface="Canva Sans Bold"/>
              <a:ea typeface="Canva Sans Bold"/>
              <a:cs typeface="Canva Sans Bold"/>
              <a:sym typeface="Canva Sans Bold"/>
            </a:endParaRPr>
          </a:p>
        </p:txBody>
      </p:sp>
      <p:sp>
        <p:nvSpPr>
          <p:cNvPr id="4" name="TextBox 4"/>
          <p:cNvSpPr txBox="1"/>
          <p:nvPr/>
        </p:nvSpPr>
        <p:spPr>
          <a:xfrm>
            <a:off x="7048321" y="1632171"/>
            <a:ext cx="4191357" cy="1571205"/>
          </a:xfrm>
          <a:prstGeom prst="rect">
            <a:avLst/>
          </a:prstGeom>
        </p:spPr>
        <p:txBody>
          <a:bodyPr lIns="0" tIns="0" rIns="0" bIns="0" rtlCol="0" anchor="t">
            <a:spAutoFit/>
          </a:bodyPr>
          <a:lstStyle/>
          <a:p>
            <a:pPr algn="ctr">
              <a:lnSpc>
                <a:spcPts val="6323"/>
              </a:lnSpc>
            </a:pPr>
            <a:r>
              <a:rPr lang="en-US" sz="4516">
                <a:solidFill>
                  <a:srgbClr val="6CE5E8"/>
                </a:solidFill>
                <a:latin typeface="Canva Sans Bold"/>
                <a:ea typeface="Canva Sans Bold"/>
                <a:cs typeface="Canva Sans Bold"/>
                <a:sym typeface="Canva Sans Bold"/>
              </a:rPr>
              <a:t>Model Training</a:t>
            </a:r>
          </a:p>
          <a:p>
            <a:pPr algn="ctr">
              <a:lnSpc>
                <a:spcPts val="6323"/>
              </a:lnSpc>
            </a:pPr>
            <a:endParaRPr lang="en-US" sz="4516">
              <a:solidFill>
                <a:srgbClr val="6CE5E8"/>
              </a:solidFill>
              <a:latin typeface="Canva Sans Bold"/>
              <a:ea typeface="Canva Sans Bold"/>
              <a:cs typeface="Canva Sans Bold"/>
              <a:sym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3928491" y="1331294"/>
            <a:ext cx="10431018" cy="6172200"/>
          </a:xfrm>
          <a:custGeom>
            <a:avLst/>
            <a:gdLst/>
            <a:ahLst/>
            <a:cxnLst/>
            <a:rect l="l" t="t" r="r" b="b"/>
            <a:pathLst>
              <a:path w="10431018" h="6172200">
                <a:moveTo>
                  <a:pt x="0" y="0"/>
                </a:moveTo>
                <a:lnTo>
                  <a:pt x="10431018" y="0"/>
                </a:lnTo>
                <a:lnTo>
                  <a:pt x="10431018" y="6172200"/>
                </a:lnTo>
                <a:lnTo>
                  <a:pt x="0" y="6172200"/>
                </a:lnTo>
                <a:lnTo>
                  <a:pt x="0" y="0"/>
                </a:lnTo>
                <a:close/>
              </a:path>
            </a:pathLst>
          </a:custGeom>
          <a:blipFill>
            <a:blip r:embed="rId2"/>
            <a:stretch>
              <a:fillRect/>
            </a:stretch>
          </a:blipFill>
        </p:spPr>
      </p:sp>
      <p:sp>
        <p:nvSpPr>
          <p:cNvPr id="3" name="TextBox 3"/>
          <p:cNvSpPr txBox="1"/>
          <p:nvPr/>
        </p:nvSpPr>
        <p:spPr>
          <a:xfrm>
            <a:off x="3085981" y="165100"/>
            <a:ext cx="12116038" cy="863600"/>
          </a:xfrm>
          <a:prstGeom prst="rect">
            <a:avLst/>
          </a:prstGeom>
        </p:spPr>
        <p:txBody>
          <a:bodyPr lIns="0" tIns="0" rIns="0" bIns="0" rtlCol="0" anchor="t">
            <a:spAutoFit/>
          </a:bodyPr>
          <a:lstStyle/>
          <a:p>
            <a:pPr algn="ctr">
              <a:lnSpc>
                <a:spcPts val="7000"/>
              </a:lnSpc>
            </a:pPr>
            <a:r>
              <a:rPr lang="en-US" sz="5000">
                <a:solidFill>
                  <a:srgbClr val="6CE5E8"/>
                </a:solidFill>
                <a:latin typeface="Canva Sans Bold"/>
                <a:ea typeface="Canva Sans Bold"/>
                <a:cs typeface="Canva Sans Bold"/>
                <a:sym typeface="Canva Sans Bold"/>
              </a:rPr>
              <a:t>Differenced BTC Close Price over Time </a:t>
            </a:r>
          </a:p>
        </p:txBody>
      </p:sp>
      <p:sp>
        <p:nvSpPr>
          <p:cNvPr id="4" name="TextBox 4"/>
          <p:cNvSpPr txBox="1"/>
          <p:nvPr/>
        </p:nvSpPr>
        <p:spPr>
          <a:xfrm>
            <a:off x="0" y="7758464"/>
            <a:ext cx="18288000" cy="1298575"/>
          </a:xfrm>
          <a:prstGeom prst="rect">
            <a:avLst/>
          </a:prstGeom>
        </p:spPr>
        <p:txBody>
          <a:bodyPr lIns="0" tIns="0" rIns="0" bIns="0" rtlCol="0" anchor="t">
            <a:spAutoFit/>
          </a:bodyPr>
          <a:lstStyle/>
          <a:p>
            <a:pPr algn="ctr">
              <a:lnSpc>
                <a:spcPts val="3499"/>
              </a:lnSpc>
              <a:spcBef>
                <a:spcPct val="0"/>
              </a:spcBef>
            </a:pPr>
            <a:r>
              <a:rPr lang="en-US" sz="2499" spc="-24">
                <a:solidFill>
                  <a:srgbClr val="FFFFFF"/>
                </a:solidFill>
                <a:latin typeface="Roboto Bold"/>
                <a:ea typeface="Roboto Bold"/>
                <a:cs typeface="Roboto Bold"/>
                <a:sym typeface="Roboto Bold"/>
              </a:rPr>
              <a:t>THE GRAPH SHOWS THE DIFFERENCED CLOSING PRICES OF BITCOIN (BTC) OVER TIME, INDICATING DAY-TO-DAY PRICE CHANGES. POSITIVE VALUES REFLECT PRICE INCREASES, WHILE NEGATIVE VALUES INDICATE DROPS, ILLUSTRATING BITCOIN'S VOLATILITY. THIS VISUALIZATION IS USED FOR PREPARING DATA FOR PREDICTIVE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7337957" y="285318"/>
            <a:ext cx="9168383" cy="5107413"/>
          </a:xfrm>
          <a:custGeom>
            <a:avLst/>
            <a:gdLst/>
            <a:ahLst/>
            <a:cxnLst/>
            <a:rect l="l" t="t" r="r" b="b"/>
            <a:pathLst>
              <a:path w="9168383" h="5107413">
                <a:moveTo>
                  <a:pt x="0" y="0"/>
                </a:moveTo>
                <a:lnTo>
                  <a:pt x="9168383" y="0"/>
                </a:lnTo>
                <a:lnTo>
                  <a:pt x="9168383" y="5107413"/>
                </a:lnTo>
                <a:lnTo>
                  <a:pt x="0" y="5107413"/>
                </a:lnTo>
                <a:lnTo>
                  <a:pt x="0" y="0"/>
                </a:lnTo>
                <a:close/>
              </a:path>
            </a:pathLst>
          </a:custGeom>
          <a:blipFill>
            <a:blip r:embed="rId2"/>
            <a:stretch>
              <a:fillRect/>
            </a:stretch>
          </a:blipFill>
        </p:spPr>
      </p:sp>
      <p:sp>
        <p:nvSpPr>
          <p:cNvPr id="3" name="TextBox 3"/>
          <p:cNvSpPr txBox="1"/>
          <p:nvPr/>
        </p:nvSpPr>
        <p:spPr>
          <a:xfrm>
            <a:off x="424564" y="2038220"/>
            <a:ext cx="6369356" cy="1961830"/>
          </a:xfrm>
          <a:prstGeom prst="rect">
            <a:avLst/>
          </a:prstGeom>
        </p:spPr>
        <p:txBody>
          <a:bodyPr lIns="0" tIns="0" rIns="0" bIns="0" rtlCol="0" anchor="t">
            <a:spAutoFit/>
          </a:bodyPr>
          <a:lstStyle/>
          <a:p>
            <a:pPr algn="ctr">
              <a:lnSpc>
                <a:spcPts val="7892"/>
              </a:lnSpc>
            </a:pPr>
            <a:r>
              <a:rPr lang="en-US" sz="5637">
                <a:solidFill>
                  <a:srgbClr val="6CE5E8"/>
                </a:solidFill>
                <a:latin typeface="Canva Sans Bold"/>
                <a:ea typeface="Canva Sans Bold"/>
                <a:cs typeface="Canva Sans Bold"/>
                <a:sym typeface="Canva Sans Bold"/>
              </a:rPr>
              <a:t>Forecasted values</a:t>
            </a:r>
          </a:p>
          <a:p>
            <a:pPr algn="ctr">
              <a:lnSpc>
                <a:spcPts val="7892"/>
              </a:lnSpc>
            </a:pPr>
            <a:endParaRPr lang="en-US" sz="5637">
              <a:solidFill>
                <a:srgbClr val="6CE5E8"/>
              </a:solidFill>
              <a:latin typeface="Canva Sans Bold"/>
              <a:ea typeface="Canva Sans Bold"/>
              <a:cs typeface="Canva Sans Bold"/>
              <a:sym typeface="Canva Sans Bold"/>
            </a:endParaRPr>
          </a:p>
        </p:txBody>
      </p:sp>
      <p:sp>
        <p:nvSpPr>
          <p:cNvPr id="4" name="TextBox 4"/>
          <p:cNvSpPr txBox="1"/>
          <p:nvPr/>
        </p:nvSpPr>
        <p:spPr>
          <a:xfrm>
            <a:off x="0" y="5699760"/>
            <a:ext cx="18288000" cy="4587240"/>
          </a:xfrm>
          <a:prstGeom prst="rect">
            <a:avLst/>
          </a:prstGeom>
        </p:spPr>
        <p:txBody>
          <a:bodyPr lIns="0" tIns="0" rIns="0" bIns="0" rtlCol="0" anchor="t">
            <a:spAutoFit/>
          </a:bodyPr>
          <a:lstStyle/>
          <a:p>
            <a:pPr marL="518160" lvl="1" indent="-259080" algn="ctr">
              <a:lnSpc>
                <a:spcPts val="3359"/>
              </a:lnSpc>
              <a:spcBef>
                <a:spcPct val="0"/>
              </a:spcBef>
              <a:buFont typeface="Arial"/>
              <a:buChar char="•"/>
            </a:pPr>
            <a:r>
              <a:rPr lang="en-US" sz="2400">
                <a:solidFill>
                  <a:srgbClr val="FDFDFD"/>
                </a:solidFill>
                <a:latin typeface="Canva Sans Bold"/>
                <a:ea typeface="Canva Sans Bold"/>
                <a:cs typeface="Canva Sans Bold"/>
                <a:sym typeface="Canva Sans Bold"/>
              </a:rPr>
              <a:t>Point Forecast: The model predicts no change from the last observed value, indicating a flat forecast line typical of an ARIMA(0,1,0) model.</a:t>
            </a:r>
          </a:p>
          <a:p>
            <a:pPr marL="518160" lvl="1" indent="-259080" algn="ctr">
              <a:lnSpc>
                <a:spcPts val="3359"/>
              </a:lnSpc>
              <a:spcBef>
                <a:spcPct val="0"/>
              </a:spcBef>
              <a:buFont typeface="Arial"/>
              <a:buChar char="•"/>
            </a:pPr>
            <a:r>
              <a:rPr lang="en-US" sz="2400">
                <a:solidFill>
                  <a:srgbClr val="FDFDFD"/>
                </a:solidFill>
                <a:latin typeface="Canva Sans Bold"/>
                <a:ea typeface="Canva Sans Bold"/>
                <a:cs typeface="Canva Sans Bold"/>
                <a:sym typeface="Canva Sans Bold"/>
              </a:rPr>
              <a:t>80% Prediction Interval: The Lo 80 and Hi 80 bounds show the range within which there's an 80% chance the true future value will fall.</a:t>
            </a:r>
          </a:p>
          <a:p>
            <a:pPr marL="518160" lvl="1" indent="-259080" algn="ctr">
              <a:lnSpc>
                <a:spcPts val="3359"/>
              </a:lnSpc>
              <a:spcBef>
                <a:spcPct val="0"/>
              </a:spcBef>
              <a:buFont typeface="Arial"/>
              <a:buChar char="•"/>
            </a:pPr>
            <a:r>
              <a:rPr lang="en-US" sz="2400">
                <a:solidFill>
                  <a:srgbClr val="FDFDFD"/>
                </a:solidFill>
                <a:latin typeface="Canva Sans Bold"/>
                <a:ea typeface="Canva Sans Bold"/>
                <a:cs typeface="Canva Sans Bold"/>
                <a:sym typeface="Canva Sans Bold"/>
              </a:rPr>
              <a:t>95% Prediction Interval: The Lo 95 and Hi 95 bounds define a wider range with a 95% probability of containing the true future value.</a:t>
            </a:r>
          </a:p>
          <a:p>
            <a:pPr marL="518160" lvl="1" indent="-259080" algn="ctr">
              <a:lnSpc>
                <a:spcPts val="3359"/>
              </a:lnSpc>
              <a:spcBef>
                <a:spcPct val="0"/>
              </a:spcBef>
              <a:buFont typeface="Arial"/>
              <a:buChar char="•"/>
            </a:pPr>
            <a:r>
              <a:rPr lang="en-US" sz="2400">
                <a:solidFill>
                  <a:srgbClr val="FDFDFD"/>
                </a:solidFill>
                <a:latin typeface="Canva Sans Bold"/>
                <a:ea typeface="Canva Sans Bold"/>
                <a:cs typeface="Canva Sans Bold"/>
                <a:sym typeface="Canva Sans Bold"/>
              </a:rPr>
              <a:t>Certainty Levels: The 95% interval is wider than the 80% interval, reflecting increased confidence that the future value will lie within it.</a:t>
            </a:r>
          </a:p>
          <a:p>
            <a:pPr marL="518160" lvl="1" indent="-259080" algn="ctr">
              <a:lnSpc>
                <a:spcPts val="3359"/>
              </a:lnSpc>
              <a:spcBef>
                <a:spcPct val="0"/>
              </a:spcBef>
              <a:buFont typeface="Arial"/>
              <a:buChar char="•"/>
            </a:pPr>
            <a:r>
              <a:rPr lang="en-US" sz="2400">
                <a:solidFill>
                  <a:srgbClr val="FDFDFD"/>
                </a:solidFill>
                <a:latin typeface="Canva Sans Bold"/>
                <a:ea typeface="Canva Sans Bold"/>
                <a:cs typeface="Canva Sans Bold"/>
                <a:sym typeface="Canva Sans Bold"/>
              </a:rPr>
              <a:t>Forecast Certainty: Narrower intervals indicate higher certainty in predictions, with wider intervals showing less certainty.</a:t>
            </a:r>
          </a:p>
          <a:p>
            <a:pPr algn="ctr">
              <a:lnSpc>
                <a:spcPts val="3359"/>
              </a:lnSpc>
              <a:spcBef>
                <a:spcPct val="0"/>
              </a:spcBef>
            </a:pPr>
            <a:endParaRPr lang="en-US" sz="2400">
              <a:solidFill>
                <a:srgbClr val="FDFDFD"/>
              </a:solidFill>
              <a:latin typeface="Canva Sans Bold"/>
              <a:ea typeface="Canva Sans Bold"/>
              <a:cs typeface="Canva Sans Bold"/>
              <a:sym typeface="Canva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4684649" y="1427262"/>
            <a:ext cx="8918702" cy="5736769"/>
          </a:xfrm>
          <a:custGeom>
            <a:avLst/>
            <a:gdLst/>
            <a:ahLst/>
            <a:cxnLst/>
            <a:rect l="l" t="t" r="r" b="b"/>
            <a:pathLst>
              <a:path w="8918702" h="5736769">
                <a:moveTo>
                  <a:pt x="0" y="0"/>
                </a:moveTo>
                <a:lnTo>
                  <a:pt x="8918702" y="0"/>
                </a:lnTo>
                <a:lnTo>
                  <a:pt x="8918702" y="5736769"/>
                </a:lnTo>
                <a:lnTo>
                  <a:pt x="0" y="5736769"/>
                </a:lnTo>
                <a:lnTo>
                  <a:pt x="0" y="0"/>
                </a:lnTo>
                <a:close/>
              </a:path>
            </a:pathLst>
          </a:custGeom>
          <a:blipFill>
            <a:blip r:embed="rId2"/>
            <a:stretch>
              <a:fillRect/>
            </a:stretch>
          </a:blipFill>
        </p:spPr>
      </p:sp>
      <p:sp>
        <p:nvSpPr>
          <p:cNvPr id="3" name="TextBox 3"/>
          <p:cNvSpPr txBox="1"/>
          <p:nvPr/>
        </p:nvSpPr>
        <p:spPr>
          <a:xfrm>
            <a:off x="5708332" y="190500"/>
            <a:ext cx="6871335" cy="1615540"/>
          </a:xfrm>
          <a:prstGeom prst="rect">
            <a:avLst/>
          </a:prstGeom>
        </p:spPr>
        <p:txBody>
          <a:bodyPr wrap="square" lIns="0" tIns="0" rIns="0" bIns="0" rtlCol="0" anchor="t">
            <a:spAutoFit/>
          </a:bodyPr>
          <a:lstStyle/>
          <a:p>
            <a:pPr algn="ctr">
              <a:lnSpc>
                <a:spcPts val="6504"/>
              </a:lnSpc>
            </a:pPr>
            <a:r>
              <a:rPr lang="en-US" sz="4646" dirty="0">
                <a:solidFill>
                  <a:srgbClr val="6CE5E8"/>
                </a:solidFill>
                <a:latin typeface="Canva Sans Bold"/>
                <a:ea typeface="Canva Sans Bold"/>
                <a:cs typeface="Canva Sans Bold"/>
                <a:sym typeface="Canva Sans Bold"/>
              </a:rPr>
              <a:t>ARIMA FORECASTING</a:t>
            </a:r>
          </a:p>
          <a:p>
            <a:pPr algn="ctr">
              <a:lnSpc>
                <a:spcPts val="6504"/>
              </a:lnSpc>
              <a:spcBef>
                <a:spcPct val="0"/>
              </a:spcBef>
            </a:pPr>
            <a:endParaRPr lang="en-US" sz="4646" dirty="0">
              <a:solidFill>
                <a:srgbClr val="6CE5E8"/>
              </a:solidFill>
              <a:latin typeface="Canva Sans Bold"/>
              <a:ea typeface="Canva Sans Bold"/>
              <a:cs typeface="Canva Sans Bold"/>
              <a:sym typeface="Canva Sans Bold"/>
            </a:endParaRPr>
          </a:p>
        </p:txBody>
      </p:sp>
      <p:sp>
        <p:nvSpPr>
          <p:cNvPr id="4" name="TextBox 4"/>
          <p:cNvSpPr txBox="1"/>
          <p:nvPr/>
        </p:nvSpPr>
        <p:spPr>
          <a:xfrm>
            <a:off x="0" y="7410143"/>
            <a:ext cx="18288000" cy="21748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Canva Sans Bold"/>
                <a:ea typeface="Canva Sans Bold"/>
                <a:cs typeface="Canva Sans Bold"/>
                <a:sym typeface="Canva Sans Bold"/>
              </a:rPr>
              <a:t>The ARIMA model forecasts a sustained upward trajectory in Bitcoin prices, implying a bullish trend in the cryptocurrency market. This projection is consistent with observed market behavior and investor sentiment, which have favored Bitcoin as a prominent digital asset with potential for long-term appreciation. Despite the optimistic outlook, it's imperative to acknowledge the inherent volatility and unpredictability associated with cryptocurrency markets, as reflected in the widening confidence intervals of our forecasts.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3163633" y="1758151"/>
            <a:ext cx="11960735" cy="8076166"/>
          </a:xfrm>
          <a:custGeom>
            <a:avLst/>
            <a:gdLst/>
            <a:ahLst/>
            <a:cxnLst/>
            <a:rect l="l" t="t" r="r" b="b"/>
            <a:pathLst>
              <a:path w="11960735" h="8076166">
                <a:moveTo>
                  <a:pt x="0" y="0"/>
                </a:moveTo>
                <a:lnTo>
                  <a:pt x="11960734" y="0"/>
                </a:lnTo>
                <a:lnTo>
                  <a:pt x="11960734" y="8076166"/>
                </a:lnTo>
                <a:lnTo>
                  <a:pt x="0" y="8076166"/>
                </a:lnTo>
                <a:lnTo>
                  <a:pt x="0" y="0"/>
                </a:lnTo>
                <a:close/>
              </a:path>
            </a:pathLst>
          </a:custGeom>
          <a:blipFill>
            <a:blip r:embed="rId2"/>
            <a:stretch>
              <a:fillRect/>
            </a:stretch>
          </a:blipFill>
        </p:spPr>
      </p:sp>
      <p:sp>
        <p:nvSpPr>
          <p:cNvPr id="3" name="TextBox 3"/>
          <p:cNvSpPr txBox="1"/>
          <p:nvPr/>
        </p:nvSpPr>
        <p:spPr>
          <a:xfrm>
            <a:off x="4354883" y="503584"/>
            <a:ext cx="9578233" cy="919655"/>
          </a:xfrm>
          <a:prstGeom prst="rect">
            <a:avLst/>
          </a:prstGeom>
        </p:spPr>
        <p:txBody>
          <a:bodyPr wrap="square" lIns="0" tIns="0" rIns="0" bIns="0" rtlCol="0" anchor="t">
            <a:spAutoFit/>
          </a:bodyPr>
          <a:lstStyle/>
          <a:p>
            <a:pPr algn="ctr">
              <a:lnSpc>
                <a:spcPts val="7517"/>
              </a:lnSpc>
              <a:spcBef>
                <a:spcPct val="0"/>
              </a:spcBef>
            </a:pPr>
            <a:r>
              <a:rPr lang="en-US" sz="5369" dirty="0">
                <a:solidFill>
                  <a:srgbClr val="6CE5E8"/>
                </a:solidFill>
                <a:latin typeface="Canva Sans Bold"/>
                <a:ea typeface="Canva Sans Bold"/>
                <a:cs typeface="Canva Sans Bold"/>
                <a:sym typeface="Canva Sans Bold"/>
              </a:rPr>
              <a:t>SIMPLE MOVING AVERAGE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TextBox 2"/>
          <p:cNvSpPr txBox="1"/>
          <p:nvPr/>
        </p:nvSpPr>
        <p:spPr>
          <a:xfrm>
            <a:off x="415850" y="1618257"/>
            <a:ext cx="17126441" cy="8271510"/>
          </a:xfrm>
          <a:prstGeom prst="rect">
            <a:avLst/>
          </a:prstGeom>
        </p:spPr>
        <p:txBody>
          <a:bodyPr lIns="0" tIns="0" rIns="0" bIns="0" rtlCol="0" anchor="t">
            <a:spAutoFit/>
          </a:bodyPr>
          <a:lstStyle/>
          <a:p>
            <a:pPr marL="777240" lvl="1" indent="-388620" algn="just">
              <a:lnSpc>
                <a:spcPts val="5040"/>
              </a:lnSpc>
              <a:buFont typeface="Arial"/>
              <a:buChar char="•"/>
            </a:pPr>
            <a:r>
              <a:rPr lang="en-US" sz="3600">
                <a:solidFill>
                  <a:srgbClr val="FFFFFF"/>
                </a:solidFill>
                <a:latin typeface="Canva Sans Bold"/>
                <a:ea typeface="Canva Sans Bold"/>
                <a:cs typeface="Canva Sans Bold"/>
                <a:sym typeface="Canva Sans Bold"/>
              </a:rPr>
              <a:t>Blue line: This is most likely the actual historical price of Bitcoin. It is showing the real price data up until the last recorded point.</a:t>
            </a:r>
          </a:p>
          <a:p>
            <a:pPr algn="just">
              <a:lnSpc>
                <a:spcPts val="5040"/>
              </a:lnSpc>
            </a:pPr>
            <a:endParaRPr lang="en-US" sz="3600">
              <a:solidFill>
                <a:srgbClr val="FFFFFF"/>
              </a:solidFill>
              <a:latin typeface="Canva Sans Bold"/>
              <a:ea typeface="Canva Sans Bold"/>
              <a:cs typeface="Canva Sans Bold"/>
              <a:sym typeface="Canva Sans Bold"/>
            </a:endParaRPr>
          </a:p>
          <a:p>
            <a:pPr marL="777240" lvl="1" indent="-388620" algn="just">
              <a:lnSpc>
                <a:spcPts val="5040"/>
              </a:lnSpc>
              <a:buFont typeface="Arial"/>
              <a:buChar char="•"/>
            </a:pPr>
            <a:r>
              <a:rPr lang="en-US" sz="3600">
                <a:solidFill>
                  <a:srgbClr val="FFFFFF"/>
                </a:solidFill>
                <a:latin typeface="Canva Sans Bold"/>
                <a:ea typeface="Canva Sans Bold"/>
                <a:cs typeface="Canva Sans Bold"/>
                <a:sym typeface="Canva Sans Bold"/>
              </a:rPr>
              <a:t>Orange line: This likely represents the predicted price of Bitcoin according to the SMA model. The forecast extends beyond the historical data, into the future.</a:t>
            </a:r>
          </a:p>
          <a:p>
            <a:pPr algn="just">
              <a:lnSpc>
                <a:spcPts val="5040"/>
              </a:lnSpc>
            </a:pPr>
            <a:endParaRPr lang="en-US" sz="3600">
              <a:solidFill>
                <a:srgbClr val="FFFFFF"/>
              </a:solidFill>
              <a:latin typeface="Canva Sans Bold"/>
              <a:ea typeface="Canva Sans Bold"/>
              <a:cs typeface="Canva Sans Bold"/>
              <a:sym typeface="Canva Sans Bold"/>
            </a:endParaRPr>
          </a:p>
          <a:p>
            <a:pPr marL="777240" lvl="1" indent="-388620" algn="just">
              <a:lnSpc>
                <a:spcPts val="5040"/>
              </a:lnSpc>
              <a:buFont typeface="Arial"/>
              <a:buChar char="•"/>
            </a:pPr>
            <a:r>
              <a:rPr lang="en-US" sz="3600">
                <a:solidFill>
                  <a:srgbClr val="FFFFFF"/>
                </a:solidFill>
                <a:latin typeface="Canva Sans Bold"/>
                <a:ea typeface="Canva Sans Bold"/>
                <a:cs typeface="Canva Sans Bold"/>
                <a:sym typeface="Canva Sans Bold"/>
              </a:rPr>
              <a:t>Green dashed line: This line often represents a confidence interval or prediction interval. In forecasting, this is used to indicate the uncertainty in the prediction, showing where the actual future points are likely to fall. Given the context, it’s probably showing a more optimistic prediction or the upper bound of the price forecast.</a:t>
            </a:r>
          </a:p>
          <a:p>
            <a:pPr algn="just">
              <a:lnSpc>
                <a:spcPts val="5040"/>
              </a:lnSpc>
              <a:spcBef>
                <a:spcPct val="0"/>
              </a:spcBef>
            </a:pPr>
            <a:endParaRPr lang="en-US" sz="3600">
              <a:solidFill>
                <a:srgbClr val="FFFFFF"/>
              </a:solidFill>
              <a:latin typeface="Canva Sans Bold"/>
              <a:ea typeface="Canva Sans Bold"/>
              <a:cs typeface="Canva Sans Bold"/>
              <a:sym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10043134" y="-336269"/>
            <a:ext cx="8244866" cy="10959537"/>
          </a:xfrm>
          <a:custGeom>
            <a:avLst/>
            <a:gdLst/>
            <a:ahLst/>
            <a:cxnLst/>
            <a:rect l="l" t="t" r="r" b="b"/>
            <a:pathLst>
              <a:path w="8244866" h="10959537">
                <a:moveTo>
                  <a:pt x="0" y="0"/>
                </a:moveTo>
                <a:lnTo>
                  <a:pt x="8244866" y="0"/>
                </a:lnTo>
                <a:lnTo>
                  <a:pt x="8244866" y="10959538"/>
                </a:lnTo>
                <a:lnTo>
                  <a:pt x="0" y="10959538"/>
                </a:lnTo>
                <a:lnTo>
                  <a:pt x="0" y="0"/>
                </a:lnTo>
                <a:close/>
              </a:path>
            </a:pathLst>
          </a:custGeom>
          <a:blipFill>
            <a:blip r:embed="rId2"/>
            <a:stretch>
              <a:fillRect l="-115247" r="-21064"/>
            </a:stretch>
          </a:blipFill>
        </p:spPr>
      </p:sp>
      <p:sp>
        <p:nvSpPr>
          <p:cNvPr id="3" name="TextBox 3"/>
          <p:cNvSpPr txBox="1"/>
          <p:nvPr/>
        </p:nvSpPr>
        <p:spPr>
          <a:xfrm>
            <a:off x="1249473" y="544513"/>
            <a:ext cx="7105549" cy="863600"/>
          </a:xfrm>
          <a:prstGeom prst="rect">
            <a:avLst/>
          </a:prstGeom>
        </p:spPr>
        <p:txBody>
          <a:bodyPr lIns="0" tIns="0" rIns="0" bIns="0" rtlCol="0" anchor="t">
            <a:spAutoFit/>
          </a:bodyPr>
          <a:lstStyle/>
          <a:p>
            <a:pPr algn="l">
              <a:lnSpc>
                <a:spcPts val="7000"/>
              </a:lnSpc>
            </a:pPr>
            <a:r>
              <a:rPr lang="en-US" sz="5000" spc="-50">
                <a:solidFill>
                  <a:srgbClr val="6CE5E8"/>
                </a:solidFill>
                <a:latin typeface="Roboto Bold"/>
                <a:ea typeface="Roboto Bold"/>
                <a:cs typeface="Roboto Bold"/>
                <a:sym typeface="Roboto Bold"/>
              </a:rPr>
              <a:t>PROBLEM STATEMENT</a:t>
            </a:r>
          </a:p>
        </p:txBody>
      </p:sp>
      <p:sp>
        <p:nvSpPr>
          <p:cNvPr id="4" name="TextBox 4"/>
          <p:cNvSpPr txBox="1"/>
          <p:nvPr/>
        </p:nvSpPr>
        <p:spPr>
          <a:xfrm>
            <a:off x="1249473" y="1648908"/>
            <a:ext cx="7406941" cy="8046510"/>
          </a:xfrm>
          <a:prstGeom prst="rect">
            <a:avLst/>
          </a:prstGeom>
        </p:spPr>
        <p:txBody>
          <a:bodyPr lIns="0" tIns="0" rIns="0" bIns="0" rtlCol="0" anchor="t">
            <a:spAutoFit/>
          </a:bodyPr>
          <a:lstStyle/>
          <a:p>
            <a:pPr algn="l">
              <a:lnSpc>
                <a:spcPts val="4049"/>
              </a:lnSpc>
            </a:pPr>
            <a:r>
              <a:rPr lang="en-US" sz="2699">
                <a:solidFill>
                  <a:srgbClr val="FFFFFF"/>
                </a:solidFill>
                <a:latin typeface="Roboto"/>
                <a:ea typeface="Roboto"/>
                <a:cs typeface="Roboto"/>
                <a:sym typeface="Roboto"/>
              </a:rPr>
              <a:t>Develop a robust Bitcoin price prediction model using Machine learning techniques , leveraging a comprehensive dataset spanning the years 2014 to 2022. The primary goal is to create an accurate forecasting tool that can navigate the highly volatile cryptocurrency market. This involves collecting and preprocessing historical Bitcoin price data, engineering relevant features, and implementing different machine learning techniques to capture long-term dependencies in the time series. The model's performance will be evaluated using metrics like Mean Absolute Error (MAE) and Mean Squared Error (MSE). Visualization of predictions against actual prices will provide insights into the model's strengths and weaknesses.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3" name="TextBox 3"/>
          <p:cNvSpPr txBox="1"/>
          <p:nvPr/>
        </p:nvSpPr>
        <p:spPr>
          <a:xfrm>
            <a:off x="-453899" y="3449104"/>
            <a:ext cx="5856767" cy="1694396"/>
          </a:xfrm>
          <a:prstGeom prst="rect">
            <a:avLst/>
          </a:prstGeom>
        </p:spPr>
        <p:txBody>
          <a:bodyPr lIns="0" tIns="0" rIns="0" bIns="0" rtlCol="0" anchor="t">
            <a:spAutoFit/>
          </a:bodyPr>
          <a:lstStyle/>
          <a:p>
            <a:pPr algn="ctr">
              <a:lnSpc>
                <a:spcPts val="6883"/>
              </a:lnSpc>
              <a:spcBef>
                <a:spcPct val="0"/>
              </a:spcBef>
            </a:pPr>
            <a:r>
              <a:rPr lang="en-US" sz="4916">
                <a:solidFill>
                  <a:srgbClr val="6CE5E8"/>
                </a:solidFill>
                <a:latin typeface="Canva Sans Bold"/>
                <a:ea typeface="Canva Sans Bold"/>
                <a:cs typeface="Canva Sans Bold"/>
                <a:sym typeface="Canva Sans Bold"/>
              </a:rPr>
              <a:t>MODEL COMPARISON</a:t>
            </a:r>
          </a:p>
        </p:txBody>
      </p:sp>
      <p:pic>
        <p:nvPicPr>
          <p:cNvPr id="5" name="Picture 4">
            <a:extLst>
              <a:ext uri="{FF2B5EF4-FFF2-40B4-BE49-F238E27FC236}">
                <a16:creationId xmlns:a16="http://schemas.microsoft.com/office/drawing/2014/main" id="{5A64EF5C-DC7E-D0D4-44D5-4A55F6BF09F4}"/>
              </a:ext>
            </a:extLst>
          </p:cNvPr>
          <p:cNvPicPr>
            <a:picLocks noChangeAspect="1"/>
          </p:cNvPicPr>
          <p:nvPr/>
        </p:nvPicPr>
        <p:blipFill>
          <a:blip r:embed="rId2"/>
          <a:stretch>
            <a:fillRect/>
          </a:stretch>
        </p:blipFill>
        <p:spPr>
          <a:xfrm>
            <a:off x="5402868" y="731730"/>
            <a:ext cx="11506200" cy="88235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3282039" y="1477436"/>
            <a:ext cx="11723922" cy="8484021"/>
          </a:xfrm>
          <a:custGeom>
            <a:avLst/>
            <a:gdLst/>
            <a:ahLst/>
            <a:cxnLst/>
            <a:rect l="l" t="t" r="r" b="b"/>
            <a:pathLst>
              <a:path w="11723922" h="8484021">
                <a:moveTo>
                  <a:pt x="0" y="0"/>
                </a:moveTo>
                <a:lnTo>
                  <a:pt x="11723922" y="0"/>
                </a:lnTo>
                <a:lnTo>
                  <a:pt x="11723922" y="8484020"/>
                </a:lnTo>
                <a:lnTo>
                  <a:pt x="0" y="8484020"/>
                </a:lnTo>
                <a:lnTo>
                  <a:pt x="0" y="0"/>
                </a:lnTo>
                <a:close/>
              </a:path>
            </a:pathLst>
          </a:custGeom>
          <a:blipFill>
            <a:blip r:embed="rId2"/>
            <a:stretch>
              <a:fillRect/>
            </a:stretch>
          </a:blipFill>
        </p:spPr>
      </p:sp>
      <p:sp>
        <p:nvSpPr>
          <p:cNvPr id="3" name="TextBox 3"/>
          <p:cNvSpPr txBox="1"/>
          <p:nvPr/>
        </p:nvSpPr>
        <p:spPr>
          <a:xfrm>
            <a:off x="4115679" y="279357"/>
            <a:ext cx="10056642" cy="896201"/>
          </a:xfrm>
          <a:prstGeom prst="rect">
            <a:avLst/>
          </a:prstGeom>
        </p:spPr>
        <p:txBody>
          <a:bodyPr lIns="0" tIns="0" rIns="0" bIns="0" rtlCol="0" anchor="t">
            <a:spAutoFit/>
          </a:bodyPr>
          <a:lstStyle/>
          <a:p>
            <a:pPr algn="ctr">
              <a:lnSpc>
                <a:spcPts val="7303"/>
              </a:lnSpc>
              <a:spcBef>
                <a:spcPct val="0"/>
              </a:spcBef>
            </a:pPr>
            <a:r>
              <a:rPr lang="en-US" sz="5216">
                <a:solidFill>
                  <a:srgbClr val="38E6D6"/>
                </a:solidFill>
                <a:latin typeface="Canva Sans Bold"/>
                <a:ea typeface="Canva Sans Bold"/>
                <a:cs typeface="Canva Sans Bold"/>
                <a:sym typeface="Canva Sans Bold"/>
              </a:rPr>
              <a:t>PROPHET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4916650" y="576984"/>
            <a:ext cx="12845267" cy="9133031"/>
          </a:xfrm>
          <a:custGeom>
            <a:avLst/>
            <a:gdLst/>
            <a:ahLst/>
            <a:cxnLst/>
            <a:rect l="l" t="t" r="r" b="b"/>
            <a:pathLst>
              <a:path w="12845267" h="9133031">
                <a:moveTo>
                  <a:pt x="0" y="0"/>
                </a:moveTo>
                <a:lnTo>
                  <a:pt x="12845266" y="0"/>
                </a:lnTo>
                <a:lnTo>
                  <a:pt x="12845266" y="9133032"/>
                </a:lnTo>
                <a:lnTo>
                  <a:pt x="0" y="9133032"/>
                </a:lnTo>
                <a:lnTo>
                  <a:pt x="0" y="0"/>
                </a:lnTo>
                <a:close/>
              </a:path>
            </a:pathLst>
          </a:custGeom>
          <a:blipFill>
            <a:blip r:embed="rId2"/>
            <a:stretch>
              <a:fillRect/>
            </a:stretch>
          </a:blipFill>
        </p:spPr>
      </p:sp>
      <p:sp>
        <p:nvSpPr>
          <p:cNvPr id="3" name="TextBox 3"/>
          <p:cNvSpPr txBox="1"/>
          <p:nvPr/>
        </p:nvSpPr>
        <p:spPr>
          <a:xfrm>
            <a:off x="1585755" y="2530963"/>
            <a:ext cx="1880300" cy="771105"/>
          </a:xfrm>
          <a:prstGeom prst="rect">
            <a:avLst/>
          </a:prstGeom>
        </p:spPr>
        <p:txBody>
          <a:bodyPr wrap="square" lIns="0" tIns="0" rIns="0" bIns="0" rtlCol="0" anchor="t">
            <a:spAutoFit/>
          </a:bodyPr>
          <a:lstStyle/>
          <a:p>
            <a:pPr algn="ctr">
              <a:lnSpc>
                <a:spcPts val="6323"/>
              </a:lnSpc>
              <a:spcBef>
                <a:spcPct val="0"/>
              </a:spcBef>
            </a:pPr>
            <a:r>
              <a:rPr lang="en-US" sz="4516" dirty="0">
                <a:solidFill>
                  <a:srgbClr val="38E6D6"/>
                </a:solidFill>
                <a:latin typeface="Canva Sans Bold"/>
                <a:ea typeface="Canva Sans Bold"/>
                <a:cs typeface="Canva Sans Bold"/>
                <a:sym typeface="Canva Sans Bold"/>
              </a:rPr>
              <a:t>Trend</a:t>
            </a:r>
          </a:p>
        </p:txBody>
      </p:sp>
      <p:sp>
        <p:nvSpPr>
          <p:cNvPr id="4" name="TextBox 4"/>
          <p:cNvSpPr txBox="1"/>
          <p:nvPr/>
        </p:nvSpPr>
        <p:spPr>
          <a:xfrm>
            <a:off x="1213451" y="5057775"/>
            <a:ext cx="2624909" cy="771105"/>
          </a:xfrm>
          <a:prstGeom prst="rect">
            <a:avLst/>
          </a:prstGeom>
        </p:spPr>
        <p:txBody>
          <a:bodyPr lIns="0" tIns="0" rIns="0" bIns="0" rtlCol="0" anchor="t">
            <a:spAutoFit/>
          </a:bodyPr>
          <a:lstStyle/>
          <a:p>
            <a:pPr algn="ctr">
              <a:lnSpc>
                <a:spcPts val="6323"/>
              </a:lnSpc>
              <a:spcBef>
                <a:spcPct val="0"/>
              </a:spcBef>
            </a:pPr>
            <a:r>
              <a:rPr lang="en-US" sz="4516">
                <a:solidFill>
                  <a:srgbClr val="38E6D6"/>
                </a:solidFill>
                <a:latin typeface="Canva Sans Bold"/>
                <a:ea typeface="Canva Sans Bold"/>
                <a:cs typeface="Canva Sans Bold"/>
                <a:sym typeface="Canva Sans Bold"/>
              </a:rPr>
              <a:t>Weekly</a:t>
            </a:r>
          </a:p>
        </p:txBody>
      </p:sp>
      <p:sp>
        <p:nvSpPr>
          <p:cNvPr id="5" name="TextBox 5"/>
          <p:cNvSpPr txBox="1"/>
          <p:nvPr/>
        </p:nvSpPr>
        <p:spPr>
          <a:xfrm>
            <a:off x="1213451" y="7581480"/>
            <a:ext cx="2624909" cy="771105"/>
          </a:xfrm>
          <a:prstGeom prst="rect">
            <a:avLst/>
          </a:prstGeom>
        </p:spPr>
        <p:txBody>
          <a:bodyPr lIns="0" tIns="0" rIns="0" bIns="0" rtlCol="0" anchor="t">
            <a:spAutoFit/>
          </a:bodyPr>
          <a:lstStyle/>
          <a:p>
            <a:pPr algn="ctr">
              <a:lnSpc>
                <a:spcPts val="6323"/>
              </a:lnSpc>
              <a:spcBef>
                <a:spcPct val="0"/>
              </a:spcBef>
            </a:pPr>
            <a:r>
              <a:rPr lang="en-US" sz="4516">
                <a:solidFill>
                  <a:srgbClr val="38E6D6"/>
                </a:solidFill>
                <a:latin typeface="Canva Sans Bold"/>
                <a:ea typeface="Canva Sans Bold"/>
                <a:cs typeface="Canva Sans Bold"/>
                <a:sym typeface="Canva Sans Bold"/>
              </a:rPr>
              <a:t>Yearly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6024376" cy="6024376"/>
          </a:xfrm>
        </p:grpSpPr>
        <p:sp>
          <p:nvSpPr>
            <p:cNvPr id="3" name="Freeform 3"/>
            <p:cNvSpPr/>
            <p:nvPr/>
          </p:nvSpPr>
          <p:spPr>
            <a:xfrm>
              <a:off x="0" y="0"/>
              <a:ext cx="6024376" cy="6024376"/>
            </a:xfrm>
            <a:custGeom>
              <a:avLst/>
              <a:gdLst/>
              <a:ahLst/>
              <a:cxnLst/>
              <a:rect l="l" t="t" r="r" b="b"/>
              <a:pathLst>
                <a:path w="6024376" h="6024376">
                  <a:moveTo>
                    <a:pt x="0" y="0"/>
                  </a:moveTo>
                  <a:lnTo>
                    <a:pt x="6024376" y="0"/>
                  </a:lnTo>
                  <a:lnTo>
                    <a:pt x="6024376" y="6024376"/>
                  </a:lnTo>
                  <a:lnTo>
                    <a:pt x="0" y="6024376"/>
                  </a:lnTo>
                  <a:close/>
                </a:path>
              </a:pathLst>
            </a:custGeom>
            <a:solidFill>
              <a:srgbClr val="113CF5"/>
            </a:solidFill>
          </p:spPr>
        </p:sp>
      </p:grpSp>
      <p:pic>
        <p:nvPicPr>
          <p:cNvPr id="4" name="Picture 4"/>
          <p:cNvPicPr>
            <a:picLocks noChangeAspect="1"/>
          </p:cNvPicPr>
          <p:nvPr/>
        </p:nvPicPr>
        <p:blipFill>
          <a:blip r:embed="rId2"/>
          <a:stretch>
            <a:fillRect/>
          </a:stretch>
        </p:blipFill>
        <p:spPr>
          <a:xfrm>
            <a:off x="-597797" y="115905"/>
            <a:ext cx="10953540" cy="9593925"/>
          </a:xfrm>
          <a:prstGeom prst="rect">
            <a:avLst/>
          </a:prstGeom>
        </p:spPr>
      </p:pic>
      <p:sp>
        <p:nvSpPr>
          <p:cNvPr id="5" name="TextBox 5"/>
          <p:cNvSpPr txBox="1"/>
          <p:nvPr/>
        </p:nvSpPr>
        <p:spPr>
          <a:xfrm>
            <a:off x="9359420" y="4097331"/>
            <a:ext cx="5225856" cy="1882788"/>
          </a:xfrm>
          <a:prstGeom prst="rect">
            <a:avLst/>
          </a:prstGeom>
        </p:spPr>
        <p:txBody>
          <a:bodyPr lIns="0" tIns="0" rIns="0" bIns="0" rtlCol="0" anchor="t">
            <a:spAutoFit/>
          </a:bodyPr>
          <a:lstStyle/>
          <a:p>
            <a:pPr algn="l">
              <a:lnSpc>
                <a:spcPts val="15399"/>
              </a:lnSpc>
            </a:pPr>
            <a:r>
              <a:rPr lang="en-US" sz="10999" spc="-626">
                <a:solidFill>
                  <a:srgbClr val="38E6D6"/>
                </a:solidFill>
                <a:latin typeface="Garet ExtraBold"/>
                <a:ea typeface="Garet ExtraBold"/>
                <a:cs typeface="Garet ExtraBold"/>
                <a:sym typeface="Garet ExtraBold"/>
              </a:rPr>
              <a:t>THANK</a:t>
            </a:r>
          </a:p>
        </p:txBody>
      </p:sp>
      <p:sp>
        <p:nvSpPr>
          <p:cNvPr id="6" name="TextBox 6"/>
          <p:cNvSpPr txBox="1"/>
          <p:nvPr/>
        </p:nvSpPr>
        <p:spPr>
          <a:xfrm>
            <a:off x="14585276" y="4097331"/>
            <a:ext cx="3702724" cy="1882788"/>
          </a:xfrm>
          <a:prstGeom prst="rect">
            <a:avLst/>
          </a:prstGeom>
        </p:spPr>
        <p:txBody>
          <a:bodyPr lIns="0" tIns="0" rIns="0" bIns="0" rtlCol="0" anchor="t">
            <a:spAutoFit/>
          </a:bodyPr>
          <a:lstStyle/>
          <a:p>
            <a:pPr algn="l">
              <a:lnSpc>
                <a:spcPts val="15399"/>
              </a:lnSpc>
            </a:pPr>
            <a:r>
              <a:rPr lang="en-US" sz="10999" spc="-186">
                <a:solidFill>
                  <a:srgbClr val="38E6D6"/>
                </a:solidFill>
                <a:latin typeface="Garet ExtraBold"/>
                <a:ea typeface="Garet ExtraBold"/>
                <a:cs typeface="Garet ExtraBold"/>
                <a:sym typeface="Garet ExtraBold"/>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10225414" y="0"/>
            <a:ext cx="12361322" cy="11183990"/>
          </a:xfrm>
          <a:custGeom>
            <a:avLst/>
            <a:gdLst/>
            <a:ahLst/>
            <a:cxnLst/>
            <a:rect l="l" t="t" r="r" b="b"/>
            <a:pathLst>
              <a:path w="12361322" h="11183990">
                <a:moveTo>
                  <a:pt x="0" y="0"/>
                </a:moveTo>
                <a:lnTo>
                  <a:pt x="12361321" y="0"/>
                </a:lnTo>
                <a:lnTo>
                  <a:pt x="12361321" y="11183990"/>
                </a:lnTo>
                <a:lnTo>
                  <a:pt x="0" y="11183990"/>
                </a:lnTo>
                <a:lnTo>
                  <a:pt x="0" y="0"/>
                </a:lnTo>
                <a:close/>
              </a:path>
            </a:pathLst>
          </a:custGeom>
          <a:blipFill>
            <a:blip r:embed="rId2"/>
            <a:stretch>
              <a:fillRect l="-36579" r="-36579"/>
            </a:stretch>
          </a:blipFill>
        </p:spPr>
      </p:sp>
      <p:sp>
        <p:nvSpPr>
          <p:cNvPr id="3" name="TextBox 3"/>
          <p:cNvSpPr txBox="1"/>
          <p:nvPr/>
        </p:nvSpPr>
        <p:spPr>
          <a:xfrm>
            <a:off x="3267349" y="729242"/>
            <a:ext cx="3335237" cy="863600"/>
          </a:xfrm>
          <a:prstGeom prst="rect">
            <a:avLst/>
          </a:prstGeom>
        </p:spPr>
        <p:txBody>
          <a:bodyPr lIns="0" tIns="0" rIns="0" bIns="0" rtlCol="0" anchor="t">
            <a:spAutoFit/>
          </a:bodyPr>
          <a:lstStyle/>
          <a:p>
            <a:pPr algn="l">
              <a:lnSpc>
                <a:spcPts val="7000"/>
              </a:lnSpc>
            </a:pPr>
            <a:r>
              <a:rPr lang="en-US" sz="5000" spc="-50">
                <a:solidFill>
                  <a:srgbClr val="6CE5E8"/>
                </a:solidFill>
                <a:latin typeface="Roboto Bold"/>
                <a:ea typeface="Roboto Bold"/>
                <a:cs typeface="Roboto Bold"/>
                <a:sym typeface="Roboto Bold"/>
              </a:rPr>
              <a:t>ABSTRACT</a:t>
            </a:r>
          </a:p>
        </p:txBody>
      </p:sp>
      <p:sp>
        <p:nvSpPr>
          <p:cNvPr id="4" name="TextBox 4"/>
          <p:cNvSpPr txBox="1"/>
          <p:nvPr/>
        </p:nvSpPr>
        <p:spPr>
          <a:xfrm>
            <a:off x="929538" y="2022781"/>
            <a:ext cx="8557563" cy="7043178"/>
          </a:xfrm>
          <a:prstGeom prst="rect">
            <a:avLst/>
          </a:prstGeom>
        </p:spPr>
        <p:txBody>
          <a:bodyPr lIns="0" tIns="0" rIns="0" bIns="0" rtlCol="0" anchor="t">
            <a:spAutoFit/>
          </a:bodyPr>
          <a:lstStyle/>
          <a:p>
            <a:pPr algn="just">
              <a:lnSpc>
                <a:spcPts val="4334"/>
              </a:lnSpc>
            </a:pPr>
            <a:r>
              <a:rPr lang="en-US" sz="2889">
                <a:solidFill>
                  <a:srgbClr val="FFFFFF"/>
                </a:solidFill>
                <a:latin typeface="Roboto"/>
                <a:ea typeface="Roboto"/>
                <a:cs typeface="Roboto"/>
                <a:sym typeface="Roboto"/>
              </a:rPr>
              <a:t>This study explores the challenging world of Bitcoin, aiming to create a reliable way to predict its price changes. It's divided into two main parts. First, we thoroughly examine daily patterns in the Bitcoin market for eight years, focusing on what mainly affects its price. We use a lot of data covering Bitcoin's prices and how its payment network is used. In the second part, we use this data to make a model that predicts daily Bitcoin price trends  accurately. This work is important for better understanding Bitcoin's market behavior and helps investors and researchers deal with the unpredictable nature of cryptocurrency prices.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TextBox 2"/>
          <p:cNvSpPr txBox="1"/>
          <p:nvPr/>
        </p:nvSpPr>
        <p:spPr>
          <a:xfrm>
            <a:off x="757985" y="1574599"/>
            <a:ext cx="12285657" cy="7052077"/>
          </a:xfrm>
          <a:prstGeom prst="rect">
            <a:avLst/>
          </a:prstGeom>
        </p:spPr>
        <p:txBody>
          <a:bodyPr lIns="0" tIns="0" rIns="0" bIns="0" rtlCol="0" anchor="t">
            <a:spAutoFit/>
          </a:bodyPr>
          <a:lstStyle/>
          <a:p>
            <a:pPr algn="just">
              <a:lnSpc>
                <a:spcPts val="3984"/>
              </a:lnSpc>
            </a:pPr>
            <a:r>
              <a:rPr lang="en-US" sz="2656">
                <a:solidFill>
                  <a:srgbClr val="FFFFFF"/>
                </a:solidFill>
                <a:latin typeface="Roboto"/>
                <a:ea typeface="Roboto"/>
                <a:cs typeface="Roboto"/>
                <a:sym typeface="Roboto"/>
              </a:rPr>
              <a:t>Bitcoin, a leading cryptocurrency, has garnered immense interest due to its significant price fluctuations and unique market dynamics. This research paper aims to shed light on the intricate patterns governing Bitcoin's value. The first section of our study involves a detailed examination of daily trends in the Bitcoin market over an eight-year period. This phase focuses on identifying key factors that influence Bitcoin's pricing, leveraging extensive data that includes both price variations and payment network activities. The subsequent section of the study is dedicated to developing a predictive model using this comprehensive dataset. The model's primary goal is to accurately predict the direction of Bitcoin's daily price movements. By achieving this, the research provides deeper insights into the behavior of Bitcoin's market and offers a crucial tool for investors and researchers. This tool is particularly valuable for navigating the unpredictable and often volatile landscape of cryptocurrency prices, aiding in strategic decision-making and market analysis.</a:t>
            </a:r>
          </a:p>
        </p:txBody>
      </p:sp>
      <p:sp>
        <p:nvSpPr>
          <p:cNvPr id="3" name="Freeform 3"/>
          <p:cNvSpPr/>
          <p:nvPr/>
        </p:nvSpPr>
        <p:spPr>
          <a:xfrm>
            <a:off x="13288897" y="-861365"/>
            <a:ext cx="10709008" cy="11438108"/>
          </a:xfrm>
          <a:custGeom>
            <a:avLst/>
            <a:gdLst/>
            <a:ahLst/>
            <a:cxnLst/>
            <a:rect l="l" t="t" r="r" b="b"/>
            <a:pathLst>
              <a:path w="10709008" h="11438108">
                <a:moveTo>
                  <a:pt x="0" y="0"/>
                </a:moveTo>
                <a:lnTo>
                  <a:pt x="10709008" y="0"/>
                </a:lnTo>
                <a:lnTo>
                  <a:pt x="10709008" y="11438109"/>
                </a:lnTo>
                <a:lnTo>
                  <a:pt x="0" y="11438109"/>
                </a:lnTo>
                <a:lnTo>
                  <a:pt x="0" y="0"/>
                </a:lnTo>
                <a:close/>
              </a:path>
            </a:pathLst>
          </a:custGeom>
          <a:blipFill>
            <a:blip r:embed="rId2"/>
            <a:stretch>
              <a:fillRect l="-44940" r="-44940"/>
            </a:stretch>
          </a:blipFill>
        </p:spPr>
      </p:sp>
      <p:sp>
        <p:nvSpPr>
          <p:cNvPr id="4" name="TextBox 4"/>
          <p:cNvSpPr txBox="1"/>
          <p:nvPr/>
        </p:nvSpPr>
        <p:spPr>
          <a:xfrm>
            <a:off x="4251944" y="386594"/>
            <a:ext cx="7105549" cy="863600"/>
          </a:xfrm>
          <a:prstGeom prst="rect">
            <a:avLst/>
          </a:prstGeom>
        </p:spPr>
        <p:txBody>
          <a:bodyPr lIns="0" tIns="0" rIns="0" bIns="0" rtlCol="0" anchor="t">
            <a:spAutoFit/>
          </a:bodyPr>
          <a:lstStyle/>
          <a:p>
            <a:pPr algn="l">
              <a:lnSpc>
                <a:spcPts val="7000"/>
              </a:lnSpc>
            </a:pPr>
            <a:r>
              <a:rPr lang="en-US" sz="5000" spc="-50">
                <a:solidFill>
                  <a:srgbClr val="6CE5E8"/>
                </a:solidFill>
                <a:latin typeface="Roboto Bold"/>
                <a:ea typeface="Roboto Bold"/>
                <a:cs typeface="Roboto Bold"/>
                <a:sym typeface="Roboto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TextBox 2"/>
          <p:cNvSpPr txBox="1"/>
          <p:nvPr/>
        </p:nvSpPr>
        <p:spPr>
          <a:xfrm>
            <a:off x="413440" y="1613768"/>
            <a:ext cx="12285657" cy="8673232"/>
          </a:xfrm>
          <a:prstGeom prst="rect">
            <a:avLst/>
          </a:prstGeom>
        </p:spPr>
        <p:txBody>
          <a:bodyPr lIns="0" tIns="0" rIns="0" bIns="0" rtlCol="0" anchor="t">
            <a:spAutoFit/>
          </a:bodyPr>
          <a:lstStyle/>
          <a:p>
            <a:pPr algn="just">
              <a:lnSpc>
                <a:spcPts val="4284"/>
              </a:lnSpc>
            </a:pPr>
            <a:r>
              <a:rPr lang="en-US" sz="2856">
                <a:solidFill>
                  <a:srgbClr val="FFFFFF"/>
                </a:solidFill>
                <a:latin typeface="Roboto"/>
                <a:ea typeface="Roboto"/>
                <a:cs typeface="Roboto"/>
                <a:sym typeface="Roboto"/>
              </a:rPr>
              <a:t>The dataset is historical data for Bitcoin prices from 2014 till date, given the columns such as Date, Open, High, Low, Close, Adjusted Close, and Volume. The description of each column in detail is as follows:</a:t>
            </a:r>
          </a:p>
          <a:p>
            <a:pPr algn="just">
              <a:lnSpc>
                <a:spcPts val="4284"/>
              </a:lnSpc>
            </a:pPr>
            <a:endParaRPr lang="en-US" sz="2856">
              <a:solidFill>
                <a:srgbClr val="FFFFFF"/>
              </a:solidFill>
              <a:latin typeface="Roboto"/>
              <a:ea typeface="Roboto"/>
              <a:cs typeface="Roboto"/>
              <a:sym typeface="Roboto"/>
            </a:endParaRPr>
          </a:p>
          <a:p>
            <a:pPr marL="616636" lvl="1" indent="-308318" algn="just">
              <a:lnSpc>
                <a:spcPts val="4284"/>
              </a:lnSpc>
              <a:buFont typeface="Arial"/>
              <a:buChar char="•"/>
            </a:pPr>
            <a:r>
              <a:rPr lang="en-US" sz="2856">
                <a:solidFill>
                  <a:srgbClr val="FFFFFF"/>
                </a:solidFill>
                <a:latin typeface="Roboto"/>
                <a:ea typeface="Roboto"/>
                <a:cs typeface="Roboto"/>
                <a:sym typeface="Roboto"/>
              </a:rPr>
              <a:t>Date: This column represents the date of the trading day.</a:t>
            </a:r>
          </a:p>
          <a:p>
            <a:pPr marL="616636" lvl="1" indent="-308318" algn="just">
              <a:lnSpc>
                <a:spcPts val="4284"/>
              </a:lnSpc>
              <a:buFont typeface="Arial"/>
              <a:buChar char="•"/>
            </a:pPr>
            <a:r>
              <a:rPr lang="en-US" sz="2856">
                <a:solidFill>
                  <a:srgbClr val="FFFFFF"/>
                </a:solidFill>
                <a:latin typeface="Roboto"/>
                <a:ea typeface="Roboto"/>
                <a:cs typeface="Roboto"/>
                <a:sym typeface="Roboto"/>
              </a:rPr>
              <a:t>Open: The price at which the first trade of the day occurred.</a:t>
            </a:r>
          </a:p>
          <a:p>
            <a:pPr marL="616636" lvl="1" indent="-308318" algn="just">
              <a:lnSpc>
                <a:spcPts val="4284"/>
              </a:lnSpc>
              <a:buFont typeface="Arial"/>
              <a:buChar char="•"/>
            </a:pPr>
            <a:r>
              <a:rPr lang="en-US" sz="2856">
                <a:solidFill>
                  <a:srgbClr val="FFFFFF"/>
                </a:solidFill>
                <a:latin typeface="Roboto"/>
                <a:ea typeface="Roboto"/>
                <a:cs typeface="Roboto"/>
                <a:sym typeface="Roboto"/>
              </a:rPr>
              <a:t>High: The highest price of Bitcoin reached during the trading day.</a:t>
            </a:r>
          </a:p>
          <a:p>
            <a:pPr marL="616636" lvl="1" indent="-308318" algn="just">
              <a:lnSpc>
                <a:spcPts val="4284"/>
              </a:lnSpc>
              <a:buFont typeface="Arial"/>
              <a:buChar char="•"/>
            </a:pPr>
            <a:r>
              <a:rPr lang="en-US" sz="2856">
                <a:solidFill>
                  <a:srgbClr val="FFFFFF"/>
                </a:solidFill>
                <a:latin typeface="Roboto"/>
                <a:ea typeface="Roboto"/>
                <a:cs typeface="Roboto"/>
                <a:sym typeface="Roboto"/>
              </a:rPr>
              <a:t>Low: The lowest price of Bitcoin reached during the trading day.</a:t>
            </a:r>
          </a:p>
          <a:p>
            <a:pPr marL="616636" lvl="1" indent="-308318" algn="just">
              <a:lnSpc>
                <a:spcPts val="4284"/>
              </a:lnSpc>
              <a:buFont typeface="Arial"/>
              <a:buChar char="•"/>
            </a:pPr>
            <a:r>
              <a:rPr lang="en-US" sz="2856">
                <a:solidFill>
                  <a:srgbClr val="FFFFFF"/>
                </a:solidFill>
                <a:latin typeface="Roboto"/>
                <a:ea typeface="Roboto"/>
                <a:cs typeface="Roboto"/>
                <a:sym typeface="Roboto"/>
              </a:rPr>
              <a:t>Close: The price at which the last trade of the day occurred.</a:t>
            </a:r>
          </a:p>
          <a:p>
            <a:pPr marL="616636" lvl="1" indent="-308318" algn="just">
              <a:lnSpc>
                <a:spcPts val="4284"/>
              </a:lnSpc>
              <a:buFont typeface="Arial"/>
              <a:buChar char="•"/>
            </a:pPr>
            <a:r>
              <a:rPr lang="en-US" sz="2856">
                <a:solidFill>
                  <a:srgbClr val="FFFFFF"/>
                </a:solidFill>
                <a:latin typeface="Roboto"/>
                <a:ea typeface="Roboto"/>
                <a:cs typeface="Roboto"/>
                <a:sym typeface="Roboto"/>
              </a:rPr>
              <a:t>Adj Close: The adjusted closing price, which reflects any corporate actions like dividends, stock splits, or rights offerings.</a:t>
            </a:r>
          </a:p>
          <a:p>
            <a:pPr marL="616636" lvl="1" indent="-308318" algn="just">
              <a:lnSpc>
                <a:spcPts val="4284"/>
              </a:lnSpc>
              <a:buFont typeface="Arial"/>
              <a:buChar char="•"/>
            </a:pPr>
            <a:r>
              <a:rPr lang="en-US" sz="2856">
                <a:solidFill>
                  <a:srgbClr val="FFFFFF"/>
                </a:solidFill>
                <a:latin typeface="Roboto"/>
                <a:ea typeface="Roboto"/>
                <a:cs typeface="Roboto"/>
                <a:sym typeface="Roboto"/>
              </a:rPr>
              <a:t>Volume: The total number of Bitcoin units traded during the day.</a:t>
            </a:r>
          </a:p>
          <a:p>
            <a:pPr algn="just">
              <a:lnSpc>
                <a:spcPts val="4284"/>
              </a:lnSpc>
            </a:pPr>
            <a:endParaRPr lang="en-US" sz="2856">
              <a:solidFill>
                <a:srgbClr val="FFFFFF"/>
              </a:solidFill>
              <a:latin typeface="Roboto"/>
              <a:ea typeface="Roboto"/>
              <a:cs typeface="Roboto"/>
              <a:sym typeface="Roboto"/>
            </a:endParaRPr>
          </a:p>
          <a:p>
            <a:pPr algn="just">
              <a:lnSpc>
                <a:spcPts val="4284"/>
              </a:lnSpc>
            </a:pPr>
            <a:r>
              <a:rPr lang="en-US" sz="2856">
                <a:solidFill>
                  <a:srgbClr val="FFFFFF"/>
                </a:solidFill>
                <a:latin typeface="Roboto"/>
                <a:ea typeface="Roboto"/>
                <a:cs typeface="Roboto"/>
                <a:sym typeface="Roboto"/>
              </a:rPr>
              <a:t>The dataset is taken from :https://finance.yahoo.com/quote/BTC-USD/history</a:t>
            </a:r>
          </a:p>
          <a:p>
            <a:pPr algn="just">
              <a:lnSpc>
                <a:spcPts val="4284"/>
              </a:lnSpc>
            </a:pPr>
            <a:endParaRPr lang="en-US" sz="2856">
              <a:solidFill>
                <a:srgbClr val="FFFFFF"/>
              </a:solidFill>
              <a:latin typeface="Roboto"/>
              <a:ea typeface="Roboto"/>
              <a:cs typeface="Roboto"/>
              <a:sym typeface="Roboto"/>
            </a:endParaRPr>
          </a:p>
        </p:txBody>
      </p:sp>
      <p:sp>
        <p:nvSpPr>
          <p:cNvPr id="3" name="Freeform 3"/>
          <p:cNvSpPr/>
          <p:nvPr/>
        </p:nvSpPr>
        <p:spPr>
          <a:xfrm>
            <a:off x="13288897" y="-861365"/>
            <a:ext cx="10709008" cy="11438108"/>
          </a:xfrm>
          <a:custGeom>
            <a:avLst/>
            <a:gdLst/>
            <a:ahLst/>
            <a:cxnLst/>
            <a:rect l="l" t="t" r="r" b="b"/>
            <a:pathLst>
              <a:path w="10709008" h="11438108">
                <a:moveTo>
                  <a:pt x="0" y="0"/>
                </a:moveTo>
                <a:lnTo>
                  <a:pt x="10709008" y="0"/>
                </a:lnTo>
                <a:lnTo>
                  <a:pt x="10709008" y="11438109"/>
                </a:lnTo>
                <a:lnTo>
                  <a:pt x="0" y="11438109"/>
                </a:lnTo>
                <a:lnTo>
                  <a:pt x="0" y="0"/>
                </a:lnTo>
                <a:close/>
              </a:path>
            </a:pathLst>
          </a:custGeom>
          <a:blipFill>
            <a:blip r:embed="rId2"/>
            <a:stretch>
              <a:fillRect l="-44940" r="-44940"/>
            </a:stretch>
          </a:blipFill>
        </p:spPr>
      </p:sp>
      <p:sp>
        <p:nvSpPr>
          <p:cNvPr id="4" name="TextBox 4"/>
          <p:cNvSpPr txBox="1"/>
          <p:nvPr/>
        </p:nvSpPr>
        <p:spPr>
          <a:xfrm>
            <a:off x="3003494" y="386594"/>
            <a:ext cx="7105549" cy="863600"/>
          </a:xfrm>
          <a:prstGeom prst="rect">
            <a:avLst/>
          </a:prstGeom>
        </p:spPr>
        <p:txBody>
          <a:bodyPr lIns="0" tIns="0" rIns="0" bIns="0" rtlCol="0" anchor="t">
            <a:spAutoFit/>
          </a:bodyPr>
          <a:lstStyle/>
          <a:p>
            <a:pPr algn="l">
              <a:lnSpc>
                <a:spcPts val="7000"/>
              </a:lnSpc>
            </a:pPr>
            <a:r>
              <a:rPr lang="en-US" sz="5000" spc="-50">
                <a:solidFill>
                  <a:srgbClr val="6CE5E8"/>
                </a:solidFill>
                <a:latin typeface="Roboto Bold"/>
                <a:ea typeface="Roboto Bold"/>
                <a:cs typeface="Roboto Bold"/>
                <a:sym typeface="Roboto Bold"/>
              </a:rPr>
              <a:t>DATASET DESCRIPTION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8460640" y="250135"/>
            <a:ext cx="6884754" cy="9786730"/>
          </a:xfrm>
          <a:custGeom>
            <a:avLst/>
            <a:gdLst/>
            <a:ahLst/>
            <a:cxnLst/>
            <a:rect l="l" t="t" r="r" b="b"/>
            <a:pathLst>
              <a:path w="6884754" h="9786730">
                <a:moveTo>
                  <a:pt x="0" y="0"/>
                </a:moveTo>
                <a:lnTo>
                  <a:pt x="6884754" y="0"/>
                </a:lnTo>
                <a:lnTo>
                  <a:pt x="6884754" y="9786730"/>
                </a:lnTo>
                <a:lnTo>
                  <a:pt x="0" y="9786730"/>
                </a:lnTo>
                <a:lnTo>
                  <a:pt x="0" y="0"/>
                </a:lnTo>
                <a:close/>
              </a:path>
            </a:pathLst>
          </a:custGeom>
          <a:blipFill>
            <a:blip r:embed="rId2"/>
            <a:stretch>
              <a:fillRect l="-3752"/>
            </a:stretch>
          </a:blipFill>
        </p:spPr>
      </p:sp>
      <p:sp>
        <p:nvSpPr>
          <p:cNvPr id="3" name="TextBox 3"/>
          <p:cNvSpPr txBox="1"/>
          <p:nvPr/>
        </p:nvSpPr>
        <p:spPr>
          <a:xfrm>
            <a:off x="1028700" y="3730969"/>
            <a:ext cx="6114343" cy="1412531"/>
          </a:xfrm>
          <a:prstGeom prst="rect">
            <a:avLst/>
          </a:prstGeom>
        </p:spPr>
        <p:txBody>
          <a:bodyPr lIns="0" tIns="0" rIns="0" bIns="0" rtlCol="0" anchor="t">
            <a:spAutoFit/>
          </a:bodyPr>
          <a:lstStyle/>
          <a:p>
            <a:pPr algn="l">
              <a:lnSpc>
                <a:spcPts val="11448"/>
              </a:lnSpc>
            </a:pPr>
            <a:r>
              <a:rPr lang="en-US" sz="8177" spc="-81">
                <a:solidFill>
                  <a:srgbClr val="6CE5E8"/>
                </a:solidFill>
                <a:latin typeface="Roboto Bold"/>
                <a:ea typeface="Roboto Bold"/>
                <a:cs typeface="Roboto Bold"/>
                <a:sym typeface="Roboto Bold"/>
              </a:rPr>
              <a:t>WORK FLOW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834083" y="3026645"/>
            <a:ext cx="11613946" cy="5768431"/>
          </a:xfrm>
          <a:custGeom>
            <a:avLst/>
            <a:gdLst/>
            <a:ahLst/>
            <a:cxnLst/>
            <a:rect l="l" t="t" r="r" b="b"/>
            <a:pathLst>
              <a:path w="11613946" h="5768431">
                <a:moveTo>
                  <a:pt x="0" y="0"/>
                </a:moveTo>
                <a:lnTo>
                  <a:pt x="11613945" y="0"/>
                </a:lnTo>
                <a:lnTo>
                  <a:pt x="11613945" y="5768431"/>
                </a:lnTo>
                <a:lnTo>
                  <a:pt x="0" y="5768431"/>
                </a:lnTo>
                <a:lnTo>
                  <a:pt x="0" y="0"/>
                </a:lnTo>
                <a:close/>
              </a:path>
            </a:pathLst>
          </a:custGeom>
          <a:blipFill>
            <a:blip r:embed="rId2"/>
            <a:stretch>
              <a:fillRect/>
            </a:stretch>
          </a:blipFill>
        </p:spPr>
      </p:sp>
      <p:sp>
        <p:nvSpPr>
          <p:cNvPr id="3" name="TextBox 3"/>
          <p:cNvSpPr txBox="1"/>
          <p:nvPr/>
        </p:nvSpPr>
        <p:spPr>
          <a:xfrm>
            <a:off x="2557184" y="159703"/>
            <a:ext cx="13173632" cy="1566544"/>
          </a:xfrm>
          <a:prstGeom prst="rect">
            <a:avLst/>
          </a:prstGeom>
        </p:spPr>
        <p:txBody>
          <a:bodyPr lIns="0" tIns="0" rIns="0" bIns="0" rtlCol="0" anchor="t">
            <a:spAutoFit/>
          </a:bodyPr>
          <a:lstStyle/>
          <a:p>
            <a:pPr algn="ctr">
              <a:lnSpc>
                <a:spcPts val="12880"/>
              </a:lnSpc>
            </a:pPr>
            <a:r>
              <a:rPr lang="en-US" sz="9200">
                <a:solidFill>
                  <a:srgbClr val="38E6D6"/>
                </a:solidFill>
                <a:latin typeface="Canva Sans Bold"/>
                <a:ea typeface="Canva Sans Bold"/>
                <a:cs typeface="Canva Sans Bold"/>
                <a:sym typeface="Canva Sans Bold"/>
              </a:rPr>
              <a:t>Data Pre Processing</a:t>
            </a:r>
          </a:p>
        </p:txBody>
      </p:sp>
      <p:sp>
        <p:nvSpPr>
          <p:cNvPr id="4" name="TextBox 4"/>
          <p:cNvSpPr txBox="1"/>
          <p:nvPr/>
        </p:nvSpPr>
        <p:spPr>
          <a:xfrm>
            <a:off x="13005342" y="5067300"/>
            <a:ext cx="4886924" cy="1313158"/>
          </a:xfrm>
          <a:prstGeom prst="rect">
            <a:avLst/>
          </a:prstGeom>
        </p:spPr>
        <p:txBody>
          <a:bodyPr lIns="0" tIns="0" rIns="0" bIns="0" rtlCol="0" anchor="t">
            <a:spAutoFit/>
          </a:bodyPr>
          <a:lstStyle/>
          <a:p>
            <a:pPr algn="ctr">
              <a:lnSpc>
                <a:spcPts val="5321"/>
              </a:lnSpc>
            </a:pPr>
            <a:r>
              <a:rPr lang="en-US" sz="3800">
                <a:solidFill>
                  <a:srgbClr val="38E6D6"/>
                </a:solidFill>
                <a:latin typeface="Roboto Bold"/>
                <a:ea typeface="Roboto Bold"/>
                <a:cs typeface="Roboto Bold"/>
                <a:sym typeface="Roboto Bold"/>
              </a:rPr>
              <a:t>Checking for the null values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3240161" y="2611759"/>
            <a:ext cx="11798152" cy="6458576"/>
          </a:xfrm>
          <a:custGeom>
            <a:avLst/>
            <a:gdLst/>
            <a:ahLst/>
            <a:cxnLst/>
            <a:rect l="l" t="t" r="r" b="b"/>
            <a:pathLst>
              <a:path w="11798152" h="6458576">
                <a:moveTo>
                  <a:pt x="0" y="0"/>
                </a:moveTo>
                <a:lnTo>
                  <a:pt x="11798153" y="0"/>
                </a:lnTo>
                <a:lnTo>
                  <a:pt x="11798153" y="6458576"/>
                </a:lnTo>
                <a:lnTo>
                  <a:pt x="0" y="6458576"/>
                </a:lnTo>
                <a:lnTo>
                  <a:pt x="0" y="0"/>
                </a:lnTo>
                <a:close/>
              </a:path>
            </a:pathLst>
          </a:custGeom>
          <a:blipFill>
            <a:blip r:embed="rId2"/>
            <a:stretch>
              <a:fillRect/>
            </a:stretch>
          </a:blipFill>
        </p:spPr>
      </p:sp>
      <p:sp>
        <p:nvSpPr>
          <p:cNvPr id="3" name="TextBox 3"/>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4" name="TextBox 4"/>
          <p:cNvSpPr txBox="1"/>
          <p:nvPr/>
        </p:nvSpPr>
        <p:spPr>
          <a:xfrm>
            <a:off x="4051399" y="489902"/>
            <a:ext cx="10175677" cy="1170306"/>
          </a:xfrm>
          <a:prstGeom prst="rect">
            <a:avLst/>
          </a:prstGeom>
        </p:spPr>
        <p:txBody>
          <a:bodyPr lIns="0" tIns="0" rIns="0" bIns="0" rtlCol="0" anchor="t">
            <a:spAutoFit/>
          </a:bodyPr>
          <a:lstStyle/>
          <a:p>
            <a:pPr algn="ctr">
              <a:lnSpc>
                <a:spcPts val="9519"/>
              </a:lnSpc>
            </a:pPr>
            <a:r>
              <a:rPr lang="en-US" sz="6799">
                <a:solidFill>
                  <a:srgbClr val="38E6D6"/>
                </a:solidFill>
                <a:latin typeface="Roboto Bold"/>
                <a:ea typeface="Roboto Bold"/>
                <a:cs typeface="Roboto Bold"/>
                <a:sym typeface="Roboto Bold"/>
              </a:rPr>
              <a:t>Data Parsing and Indexing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C2E"/>
        </a:solidFill>
        <a:effectLst/>
      </p:bgPr>
    </p:bg>
    <p:spTree>
      <p:nvGrpSpPr>
        <p:cNvPr id="1" name=""/>
        <p:cNvGrpSpPr/>
        <p:nvPr/>
      </p:nvGrpSpPr>
      <p:grpSpPr>
        <a:xfrm>
          <a:off x="0" y="0"/>
          <a:ext cx="0" cy="0"/>
          <a:chOff x="0" y="0"/>
          <a:chExt cx="0" cy="0"/>
        </a:xfrm>
      </p:grpSpPr>
      <p:sp>
        <p:nvSpPr>
          <p:cNvPr id="2" name="Freeform 2"/>
          <p:cNvSpPr/>
          <p:nvPr/>
        </p:nvSpPr>
        <p:spPr>
          <a:xfrm>
            <a:off x="3795462" y="1725523"/>
            <a:ext cx="10996022" cy="6835954"/>
          </a:xfrm>
          <a:custGeom>
            <a:avLst/>
            <a:gdLst/>
            <a:ahLst/>
            <a:cxnLst/>
            <a:rect l="l" t="t" r="r" b="b"/>
            <a:pathLst>
              <a:path w="10996022" h="6835954">
                <a:moveTo>
                  <a:pt x="0" y="0"/>
                </a:moveTo>
                <a:lnTo>
                  <a:pt x="10996022" y="0"/>
                </a:lnTo>
                <a:lnTo>
                  <a:pt x="10996022" y="6835954"/>
                </a:lnTo>
                <a:lnTo>
                  <a:pt x="0" y="6835954"/>
                </a:lnTo>
                <a:lnTo>
                  <a:pt x="0" y="0"/>
                </a:lnTo>
                <a:close/>
              </a:path>
            </a:pathLst>
          </a:custGeom>
          <a:blipFill>
            <a:blip r:embed="rId2"/>
            <a:stretch>
              <a:fillRect l="-2955" r="-2955"/>
            </a:stretch>
          </a:blipFill>
        </p:spPr>
      </p:sp>
      <p:sp>
        <p:nvSpPr>
          <p:cNvPr id="3" name="TextBox 3"/>
          <p:cNvSpPr txBox="1"/>
          <p:nvPr/>
        </p:nvSpPr>
        <p:spPr>
          <a:xfrm>
            <a:off x="5026931" y="136835"/>
            <a:ext cx="8533084" cy="1302938"/>
          </a:xfrm>
          <a:prstGeom prst="rect">
            <a:avLst/>
          </a:prstGeom>
        </p:spPr>
        <p:txBody>
          <a:bodyPr lIns="0" tIns="0" rIns="0" bIns="0" rtlCol="0" anchor="t">
            <a:spAutoFit/>
          </a:bodyPr>
          <a:lstStyle/>
          <a:p>
            <a:pPr algn="ctr">
              <a:lnSpc>
                <a:spcPts val="10609"/>
              </a:lnSpc>
            </a:pPr>
            <a:r>
              <a:rPr lang="en-US" sz="7578">
                <a:solidFill>
                  <a:srgbClr val="6CE5E8"/>
                </a:solidFill>
                <a:latin typeface="Canva Sans Bold"/>
                <a:ea typeface="Canva Sans Bold"/>
                <a:cs typeface="Canva Sans Bold"/>
                <a:sym typeface="Canva Sans Bold"/>
              </a:rPr>
              <a:t>Data Visualization      </a:t>
            </a:r>
          </a:p>
        </p:txBody>
      </p:sp>
      <p:sp>
        <p:nvSpPr>
          <p:cNvPr id="4" name="TextBox 4"/>
          <p:cNvSpPr txBox="1"/>
          <p:nvPr/>
        </p:nvSpPr>
        <p:spPr>
          <a:xfrm>
            <a:off x="0" y="8804275"/>
            <a:ext cx="18288000" cy="860425"/>
          </a:xfrm>
          <a:prstGeom prst="rect">
            <a:avLst/>
          </a:prstGeom>
        </p:spPr>
        <p:txBody>
          <a:bodyPr lIns="0" tIns="0" rIns="0" bIns="0" rtlCol="0" anchor="t">
            <a:spAutoFit/>
          </a:bodyPr>
          <a:lstStyle/>
          <a:p>
            <a:pPr algn="ctr">
              <a:lnSpc>
                <a:spcPts val="3499"/>
              </a:lnSpc>
              <a:spcBef>
                <a:spcPct val="0"/>
              </a:spcBef>
            </a:pPr>
            <a:r>
              <a:rPr lang="en-US" sz="2499" spc="-24">
                <a:solidFill>
                  <a:srgbClr val="FFFFFF"/>
                </a:solidFill>
                <a:latin typeface="Roboto Bold"/>
                <a:ea typeface="Roboto Bold"/>
                <a:cs typeface="Roboto Bold"/>
                <a:sym typeface="Roboto Bold"/>
              </a:rPr>
              <a:t>IN BOTH MONTHS, THE AVERAGE OPENING PRICE, INDICATED BY THE RED BAR, IS HIGHER THAN THE AVERAGE CLOSING PRICE, REPRESENTED BY THE LIGHTER COLORED BAR.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1183</Words>
  <Application>Microsoft Office PowerPoint</Application>
  <PresentationFormat>Custom</PresentationFormat>
  <Paragraphs>61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Canva Sans Bold</vt:lpstr>
      <vt:lpstr>Roboto Bold</vt:lpstr>
      <vt:lpstr>Garet ExtraBold</vt:lpstr>
      <vt:lpstr>Calibri</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dc:title>
  <cp:lastModifiedBy>Tanmay Priyadarshi</cp:lastModifiedBy>
  <cp:revision>3</cp:revision>
  <dcterms:created xsi:type="dcterms:W3CDTF">2006-08-16T00:00:00Z</dcterms:created>
  <dcterms:modified xsi:type="dcterms:W3CDTF">2024-07-04T16:56:14Z</dcterms:modified>
  <dc:identifier>DAF7SOlC9NQ</dc:identifier>
</cp:coreProperties>
</file>